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notesMasterIdLst>
    <p:notesMasterId r:id="rId60"/>
  </p:notesMasterIdLst>
  <p:sldIdLst>
    <p:sldId id="704" r:id="rId2"/>
    <p:sldId id="750" r:id="rId3"/>
    <p:sldId id="747" r:id="rId4"/>
    <p:sldId id="744" r:id="rId5"/>
    <p:sldId id="758" r:id="rId6"/>
    <p:sldId id="757" r:id="rId7"/>
    <p:sldId id="665" r:id="rId8"/>
    <p:sldId id="721" r:id="rId9"/>
    <p:sldId id="666" r:id="rId10"/>
    <p:sldId id="667" r:id="rId11"/>
    <p:sldId id="753" r:id="rId12"/>
    <p:sldId id="669" r:id="rId13"/>
    <p:sldId id="671" r:id="rId14"/>
    <p:sldId id="672" r:id="rId15"/>
    <p:sldId id="673" r:id="rId16"/>
    <p:sldId id="674" r:id="rId17"/>
    <p:sldId id="675" r:id="rId18"/>
    <p:sldId id="683" r:id="rId19"/>
    <p:sldId id="684" r:id="rId20"/>
    <p:sldId id="685" r:id="rId21"/>
    <p:sldId id="686" r:id="rId22"/>
    <p:sldId id="687" r:id="rId23"/>
    <p:sldId id="688" r:id="rId24"/>
    <p:sldId id="676" r:id="rId25"/>
    <p:sldId id="678" r:id="rId26"/>
    <p:sldId id="679" r:id="rId27"/>
    <p:sldId id="680" r:id="rId28"/>
    <p:sldId id="691" r:id="rId29"/>
    <p:sldId id="690" r:id="rId30"/>
    <p:sldId id="692" r:id="rId31"/>
    <p:sldId id="695" r:id="rId32"/>
    <p:sldId id="694" r:id="rId33"/>
    <p:sldId id="742" r:id="rId34"/>
    <p:sldId id="725" r:id="rId35"/>
    <p:sldId id="741" r:id="rId36"/>
    <p:sldId id="733" r:id="rId37"/>
    <p:sldId id="734" r:id="rId38"/>
    <p:sldId id="735" r:id="rId39"/>
    <p:sldId id="705" r:id="rId40"/>
    <p:sldId id="736" r:id="rId41"/>
    <p:sldId id="737" r:id="rId42"/>
    <p:sldId id="738" r:id="rId43"/>
    <p:sldId id="739" r:id="rId44"/>
    <p:sldId id="740" r:id="rId45"/>
    <p:sldId id="754" r:id="rId46"/>
    <p:sldId id="714" r:id="rId47"/>
    <p:sldId id="716" r:id="rId48"/>
    <p:sldId id="717" r:id="rId49"/>
    <p:sldId id="755" r:id="rId50"/>
    <p:sldId id="718" r:id="rId51"/>
    <p:sldId id="719" r:id="rId52"/>
    <p:sldId id="720" r:id="rId53"/>
    <p:sldId id="722" r:id="rId54"/>
    <p:sldId id="723" r:id="rId55"/>
    <p:sldId id="726" r:id="rId56"/>
    <p:sldId id="728" r:id="rId57"/>
    <p:sldId id="727" r:id="rId58"/>
    <p:sldId id="756" r:id="rId59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27DD"/>
    <a:srgbClr val="4F81BD"/>
    <a:srgbClr val="E9EDF4"/>
    <a:srgbClr val="00CC00"/>
    <a:srgbClr val="541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9" autoAdjust="0"/>
  </p:normalViewPr>
  <p:slideViewPr>
    <p:cSldViewPr>
      <p:cViewPr varScale="1">
        <p:scale>
          <a:sx n="80" d="100"/>
          <a:sy n="80" d="100"/>
        </p:scale>
        <p:origin x="152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365B0B7-4D15-414A-970B-D745491E33C6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0F31F62-4BBA-464B-B77D-2EA67385E1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950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F31F62-4BBA-464B-B77D-2EA67385E1B4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28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F31F62-4BBA-464B-B77D-2EA67385E1B4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890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F31F62-4BBA-464B-B77D-2EA67385E1B4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08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6BD454E-C87F-4627-AE11-3EE11995F60E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3CBB9-3359-4386-9E8F-12698386FB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573F851-3A6D-484B-A0F1-5EE6E5153B88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A235C-4D41-4226-A188-19DABB23D4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81D1084-52E9-4284-A1F2-56001A534BAF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994B2-99DA-4F69-B9EF-29B2879804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8CF459D-28BF-4E85-BBE5-E53A64D0F7B3}" type="datetime1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317A4-E7EB-48B2-8F4A-488908F9ED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5F0688E-9904-4C52-9143-64F948B96C21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0740A-614E-4433-A0B0-1A6E1C8734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84B5015-C5F8-4920-8632-02AB0ECB5E2C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2BD85-021C-446E-9237-E791D3253F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5098822-9DC9-49A2-93E1-0B67397A76A9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83FB0-C18D-4CDE-A555-BC3F3147BC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2F817FC-2B62-4086-8C73-98F30283E596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C3226-4196-468A-953F-DF151FFC72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584ED3C-D14E-434B-8039-0E2D7C8A0B7A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7152C-DBD1-492B-9A4B-686B396C10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56EC09A-A060-46B5-B6DF-5C9B1C49E1EF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0E95A-FD84-4636-AC41-5B74A51B6F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EC523C4-997E-4C49-85EF-8174B0CE46E8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72FB6-C6D9-47AA-98AD-A448867FCE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0EAFABD-219C-46B5-BABB-26A55D596B71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0DD2-A47F-485D-9E84-4992227F5D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ghtlogo_01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239000" y="0"/>
            <a:ext cx="19050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646FD41-4306-42BB-A2BF-91828CE19E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决策 1"/>
          <p:cNvSpPr/>
          <p:nvPr/>
        </p:nvSpPr>
        <p:spPr>
          <a:xfrm>
            <a:off x="1043608" y="2434528"/>
            <a:ext cx="2845167" cy="94678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原理图库</a:t>
            </a:r>
            <a:endParaRPr lang="en-US" altLang="zh-CN" b="1" dirty="0"/>
          </a:p>
          <a:p>
            <a:pPr algn="ctr"/>
            <a:r>
              <a:rPr lang="zh-CN" altLang="en-US" b="1" dirty="0"/>
              <a:t>元器件制作？</a:t>
            </a:r>
          </a:p>
        </p:txBody>
      </p:sp>
      <p:sp>
        <p:nvSpPr>
          <p:cNvPr id="3" name="矩形 2"/>
          <p:cNvSpPr/>
          <p:nvPr/>
        </p:nvSpPr>
        <p:spPr>
          <a:xfrm>
            <a:off x="1437229" y="3838688"/>
            <a:ext cx="2232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创建原理图库文件</a:t>
            </a:r>
            <a:endParaRPr lang="en-US" altLang="zh-CN" b="1" dirty="0"/>
          </a:p>
          <a:p>
            <a:pPr algn="ctr"/>
            <a:r>
              <a:rPr lang="zh-CN" altLang="en-US" b="1" dirty="0"/>
              <a:t>制作元器件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793289" y="5261258"/>
            <a:ext cx="1410559" cy="57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原理图设计 </a:t>
            </a:r>
          </a:p>
        </p:txBody>
      </p:sp>
      <p:sp>
        <p:nvSpPr>
          <p:cNvPr id="5" name="流程图: 决策 4"/>
          <p:cNvSpPr/>
          <p:nvPr/>
        </p:nvSpPr>
        <p:spPr>
          <a:xfrm>
            <a:off x="5423140" y="1533878"/>
            <a:ext cx="2744861" cy="818722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PCB</a:t>
            </a:r>
            <a:r>
              <a:rPr lang="zh-CN" altLang="en-US" b="1" dirty="0"/>
              <a:t>元器件封装制作？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5679949" y="2713970"/>
            <a:ext cx="2231245" cy="7471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创建封装库文件</a:t>
            </a:r>
            <a:endParaRPr lang="en-US" altLang="zh-CN" b="1" dirty="0"/>
          </a:p>
          <a:p>
            <a:pPr algn="ctr"/>
            <a:r>
              <a:rPr lang="zh-CN" altLang="en-US" b="1" dirty="0"/>
              <a:t>制作元器件封装</a:t>
            </a:r>
          </a:p>
        </p:txBody>
      </p:sp>
      <p:sp>
        <p:nvSpPr>
          <p:cNvPr id="7" name="矩形 6"/>
          <p:cNvSpPr/>
          <p:nvPr/>
        </p:nvSpPr>
        <p:spPr>
          <a:xfrm>
            <a:off x="5902239" y="3998003"/>
            <a:ext cx="1786667" cy="57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PCB</a:t>
            </a:r>
            <a:r>
              <a:rPr lang="zh-CN" altLang="en-US" b="1" dirty="0"/>
              <a:t>版图设计</a:t>
            </a:r>
            <a:endParaRPr lang="en-US" altLang="zh-CN" b="1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504602" y="1822169"/>
            <a:ext cx="0" cy="6123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504602" y="3402897"/>
            <a:ext cx="0" cy="44479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504602" y="4574649"/>
            <a:ext cx="0" cy="6901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807454" y="3461140"/>
            <a:ext cx="2" cy="5368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807455" y="2352600"/>
            <a:ext cx="0" cy="3613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2504602" y="5834942"/>
            <a:ext cx="0" cy="43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504602" y="6266942"/>
            <a:ext cx="22045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4700997" y="1033748"/>
            <a:ext cx="0" cy="52391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4709140" y="1030298"/>
            <a:ext cx="2109824" cy="34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807455" y="1030298"/>
            <a:ext cx="0" cy="4925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2" idx="3"/>
          </p:cNvCxnSpPr>
          <p:nvPr/>
        </p:nvCxnSpPr>
        <p:spPr>
          <a:xfrm>
            <a:off x="3888775" y="2907923"/>
            <a:ext cx="25154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147991" y="2895992"/>
            <a:ext cx="1" cy="20118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2527072" y="4903246"/>
            <a:ext cx="16209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925307" y="2281215"/>
            <a:ext cx="2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Y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40631" y="1578991"/>
            <a:ext cx="32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66739" y="3440627"/>
            <a:ext cx="2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Y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36365" y="2571889"/>
            <a:ext cx="2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8145166" y="1943239"/>
            <a:ext cx="36564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510807" y="1927711"/>
            <a:ext cx="0" cy="1801860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6795571" y="3722460"/>
            <a:ext cx="1715237" cy="71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11967" y="2307462"/>
            <a:ext cx="3632932" cy="3785834"/>
          </a:xfrm>
          <a:prstGeom prst="rect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046010" y="1196752"/>
            <a:ext cx="3973715" cy="3722988"/>
          </a:xfrm>
          <a:prstGeom prst="rect">
            <a:avLst/>
          </a:prstGeom>
          <a:noFill/>
          <a:ln w="5715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34"/>
          <p:cNvSpPr txBox="1"/>
          <p:nvPr/>
        </p:nvSpPr>
        <p:spPr>
          <a:xfrm>
            <a:off x="811968" y="3065375"/>
            <a:ext cx="461665" cy="16730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电路原理图设计</a:t>
            </a:r>
          </a:p>
        </p:txBody>
      </p:sp>
      <p:sp>
        <p:nvSpPr>
          <p:cNvPr id="31" name="TextBox 36"/>
          <p:cNvSpPr txBox="1"/>
          <p:nvPr/>
        </p:nvSpPr>
        <p:spPr>
          <a:xfrm>
            <a:off x="8510807" y="1880945"/>
            <a:ext cx="461665" cy="11071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PCB</a:t>
            </a:r>
            <a:r>
              <a:rPr lang="zh-CN" altLang="en-US" b="1" dirty="0">
                <a:solidFill>
                  <a:schemeClr val="tx2"/>
                </a:solidFill>
              </a:rPr>
              <a:t>设计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1477701" y="1216645"/>
            <a:ext cx="1976979" cy="612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建立项目*</a:t>
            </a:r>
            <a:r>
              <a:rPr lang="en-US" altLang="zh-CN" dirty="0"/>
              <a:t>.</a:t>
            </a:r>
            <a:r>
              <a:rPr lang="en-US" altLang="zh-CN" dirty="0" err="1"/>
              <a:t>PrjPcb</a:t>
            </a:r>
            <a:endParaRPr lang="en-US" altLang="zh-CN" dirty="0"/>
          </a:p>
        </p:txBody>
      </p:sp>
      <p:sp>
        <p:nvSpPr>
          <p:cNvPr id="33" name="圆角矩形 32"/>
          <p:cNvSpPr/>
          <p:nvPr/>
        </p:nvSpPr>
        <p:spPr>
          <a:xfrm>
            <a:off x="6147499" y="5265477"/>
            <a:ext cx="1296144" cy="589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保存项目</a:t>
            </a: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6807455" y="4555510"/>
            <a:ext cx="0" cy="6863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51520" y="260647"/>
            <a:ext cx="377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上节内容回顾</a:t>
            </a:r>
          </a:p>
        </p:txBody>
      </p:sp>
    </p:spTree>
    <p:extLst>
      <p:ext uri="{BB962C8B-B14F-4D97-AF65-F5344CB8AC3E}">
        <p14:creationId xmlns:p14="http://schemas.microsoft.com/office/powerpoint/2010/main" val="320799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16229"/>
            <a:ext cx="5544616" cy="36849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</a:rPr>
              <a:t>小外形封装（</a:t>
            </a:r>
            <a:r>
              <a:rPr lang="en-US" altLang="zh-CN" sz="2000" b="1" dirty="0">
                <a:solidFill>
                  <a:schemeClr val="tx2"/>
                </a:solidFill>
              </a:rPr>
              <a:t>Small Outline </a:t>
            </a:r>
            <a:r>
              <a:rPr lang="en-US" altLang="zh-CN" sz="2000" b="1" dirty="0">
                <a:solidFill>
                  <a:srgbClr val="FF0000"/>
                </a:solidFill>
              </a:rPr>
              <a:t>Package</a:t>
            </a:r>
            <a:r>
              <a:rPr lang="zh-CN" altLang="en-US" sz="2000" b="1" dirty="0">
                <a:solidFill>
                  <a:schemeClr val="tx2"/>
                </a:solidFill>
              </a:rPr>
              <a:t>，</a:t>
            </a:r>
            <a:r>
              <a:rPr lang="en-US" altLang="zh-CN" sz="2000" b="1" dirty="0">
                <a:solidFill>
                  <a:schemeClr val="tx2"/>
                </a:solidFill>
              </a:rPr>
              <a:t>SOP</a:t>
            </a:r>
            <a:r>
              <a:rPr lang="zh-CN" altLang="en-US" sz="2000" b="1" dirty="0">
                <a:solidFill>
                  <a:schemeClr val="tx2"/>
                </a:solidFill>
              </a:rPr>
              <a:t>） </a:t>
            </a:r>
            <a:r>
              <a:rPr lang="en-US" altLang="zh-CN" sz="2000" b="1" dirty="0">
                <a:solidFill>
                  <a:schemeClr val="tx2"/>
                </a:solidFill>
              </a:rPr>
              <a:t>SOP </a:t>
            </a:r>
            <a:r>
              <a:rPr lang="zh-CN" altLang="en-US" sz="2000" b="1" dirty="0">
                <a:solidFill>
                  <a:schemeClr val="tx2"/>
                </a:solidFill>
              </a:rPr>
              <a:t>封装技术是由菲利浦公司开发成功的，以后逐渐派生出</a:t>
            </a:r>
            <a:r>
              <a:rPr lang="en-US" altLang="zh-CN" sz="2000" b="1" dirty="0">
                <a:solidFill>
                  <a:schemeClr val="tx2"/>
                </a:solidFill>
              </a:rPr>
              <a:t>SOJ</a:t>
            </a:r>
            <a:r>
              <a:rPr lang="zh-CN" altLang="en-US" sz="2000" b="1" dirty="0">
                <a:solidFill>
                  <a:schemeClr val="tx2"/>
                </a:solidFill>
              </a:rPr>
              <a:t>（</a:t>
            </a:r>
            <a:r>
              <a:rPr lang="en-US" altLang="zh-CN" sz="2000" b="1" dirty="0">
                <a:solidFill>
                  <a:schemeClr val="tx2"/>
                </a:solidFill>
              </a:rPr>
              <a:t>J </a:t>
            </a:r>
            <a:r>
              <a:rPr lang="zh-CN" altLang="en-US" sz="2000" b="1" dirty="0">
                <a:solidFill>
                  <a:schemeClr val="tx2"/>
                </a:solidFill>
              </a:rPr>
              <a:t>型引脚小外型封装）、</a:t>
            </a:r>
            <a:r>
              <a:rPr lang="en-US" altLang="zh-CN" sz="2000" b="1" dirty="0">
                <a:solidFill>
                  <a:schemeClr val="tx2"/>
                </a:solidFill>
              </a:rPr>
              <a:t>TSOP</a:t>
            </a:r>
            <a:r>
              <a:rPr lang="zh-CN" altLang="en-US" sz="2000" b="1" dirty="0">
                <a:solidFill>
                  <a:schemeClr val="tx2"/>
                </a:solidFill>
              </a:rPr>
              <a:t>（薄小外型封装）、</a:t>
            </a:r>
            <a:r>
              <a:rPr lang="en-US" altLang="zh-CN" sz="2000" b="1" dirty="0">
                <a:solidFill>
                  <a:schemeClr val="tx2"/>
                </a:solidFill>
              </a:rPr>
              <a:t>VSOP</a:t>
            </a:r>
            <a:r>
              <a:rPr lang="zh-CN" altLang="en-US" sz="2000" b="1" dirty="0">
                <a:solidFill>
                  <a:schemeClr val="tx2"/>
                </a:solidFill>
              </a:rPr>
              <a:t>（甚小外形封装）、</a:t>
            </a:r>
            <a:r>
              <a:rPr lang="en-US" altLang="zh-CN" sz="2000" b="1" dirty="0">
                <a:solidFill>
                  <a:schemeClr val="tx2"/>
                </a:solidFill>
              </a:rPr>
              <a:t>SSOP</a:t>
            </a:r>
            <a:r>
              <a:rPr lang="zh-CN" altLang="en-US" sz="2000" b="1" dirty="0">
                <a:solidFill>
                  <a:schemeClr val="tx2"/>
                </a:solidFill>
              </a:rPr>
              <a:t>（缩小型</a:t>
            </a:r>
            <a:r>
              <a:rPr lang="en-US" altLang="zh-CN" sz="2000" b="1" dirty="0">
                <a:solidFill>
                  <a:schemeClr val="tx2"/>
                </a:solidFill>
              </a:rPr>
              <a:t>SOP</a:t>
            </a:r>
            <a:r>
              <a:rPr lang="zh-CN" altLang="en-US" sz="2000" b="1" dirty="0">
                <a:solidFill>
                  <a:schemeClr val="tx2"/>
                </a:solidFill>
              </a:rPr>
              <a:t>）、</a:t>
            </a:r>
            <a:r>
              <a:rPr lang="en-US" altLang="zh-CN" sz="2000" b="1" dirty="0">
                <a:solidFill>
                  <a:schemeClr val="tx2"/>
                </a:solidFill>
              </a:rPr>
              <a:t>TSSOP</a:t>
            </a:r>
            <a:r>
              <a:rPr lang="zh-CN" altLang="en-US" sz="2000" b="1" dirty="0">
                <a:solidFill>
                  <a:schemeClr val="tx2"/>
                </a:solidFill>
              </a:rPr>
              <a:t>（薄的缩小型</a:t>
            </a:r>
            <a:r>
              <a:rPr lang="en-US" altLang="zh-CN" sz="2000" b="1" dirty="0">
                <a:solidFill>
                  <a:schemeClr val="tx2"/>
                </a:solidFill>
              </a:rPr>
              <a:t>SOP</a:t>
            </a:r>
            <a:r>
              <a:rPr lang="zh-CN" altLang="en-US" sz="2000" b="1" dirty="0">
                <a:solidFill>
                  <a:schemeClr val="tx2"/>
                </a:solidFill>
              </a:rPr>
              <a:t>）及</a:t>
            </a:r>
            <a:r>
              <a:rPr lang="en-US" altLang="zh-CN" sz="2000" b="1" dirty="0">
                <a:solidFill>
                  <a:schemeClr val="tx2"/>
                </a:solidFill>
              </a:rPr>
              <a:t>SOT</a:t>
            </a:r>
            <a:r>
              <a:rPr lang="zh-CN" altLang="en-US" sz="2000" b="1" dirty="0">
                <a:solidFill>
                  <a:schemeClr val="tx2"/>
                </a:solidFill>
              </a:rPr>
              <a:t>（小外形晶体管）、</a:t>
            </a:r>
            <a:r>
              <a:rPr lang="en-US" altLang="zh-CN" sz="2000" b="1" dirty="0">
                <a:solidFill>
                  <a:schemeClr val="tx2"/>
                </a:solidFill>
              </a:rPr>
              <a:t>SOIC</a:t>
            </a:r>
            <a:r>
              <a:rPr lang="zh-CN" altLang="en-US" sz="2000" b="1" dirty="0">
                <a:solidFill>
                  <a:schemeClr val="tx2"/>
                </a:solidFill>
              </a:rPr>
              <a:t>（小外形集成电路）等。</a:t>
            </a:r>
            <a:r>
              <a:rPr lang="en-US" altLang="zh-CN" sz="2000" b="1" dirty="0">
                <a:solidFill>
                  <a:schemeClr val="tx2"/>
                </a:solidFill>
              </a:rPr>
              <a:t>SOJ </a:t>
            </a:r>
            <a:r>
              <a:rPr lang="zh-CN" altLang="en-US" sz="2000" b="1" dirty="0">
                <a:solidFill>
                  <a:schemeClr val="tx2"/>
                </a:solidFill>
              </a:rPr>
              <a:t>封装如图</a:t>
            </a:r>
            <a:r>
              <a:rPr lang="en-US" altLang="zh-CN" sz="2000" b="1" dirty="0">
                <a:solidFill>
                  <a:schemeClr val="tx2"/>
                </a:solidFill>
              </a:rPr>
              <a:t>3-1</a:t>
            </a:r>
            <a:r>
              <a:rPr lang="zh-CN" altLang="en-US" sz="2000" b="1" dirty="0">
                <a:solidFill>
                  <a:schemeClr val="tx2"/>
                </a:solidFill>
              </a:rPr>
              <a:t>所示。</a:t>
            </a:r>
            <a:endParaRPr lang="en-US" altLang="zh-CN" sz="2000" b="1" dirty="0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520" y="800260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3.1.2 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元器件封装的具体形式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60" y="3475452"/>
            <a:ext cx="1361303" cy="13975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70944" y="5132303"/>
            <a:ext cx="218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3-1  SOJ</a:t>
            </a:r>
            <a:r>
              <a:rPr lang="zh-CN" altLang="en-US" b="1" dirty="0">
                <a:solidFill>
                  <a:schemeClr val="tx2"/>
                </a:solidFill>
              </a:rPr>
              <a:t>封装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A24B73-5BCE-4166-B108-550234B778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14227"/>
            <a:ext cx="184482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747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39552" y="1518546"/>
            <a:ext cx="4752528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chemeClr val="tx2"/>
                </a:solidFill>
              </a:rPr>
              <a:t>双列直插式封装（</a:t>
            </a:r>
            <a:r>
              <a:rPr lang="en-US" altLang="zh-CN" sz="2200" b="1" dirty="0">
                <a:solidFill>
                  <a:schemeClr val="tx2"/>
                </a:solidFill>
              </a:rPr>
              <a:t>Double In-line </a:t>
            </a:r>
            <a:r>
              <a:rPr lang="en-US" altLang="zh-CN" sz="2200" b="1" dirty="0">
                <a:solidFill>
                  <a:srgbClr val="FF0000"/>
                </a:solidFill>
              </a:rPr>
              <a:t>Package</a:t>
            </a:r>
            <a:r>
              <a:rPr lang="zh-CN" altLang="en-US" sz="2200" b="1" dirty="0">
                <a:solidFill>
                  <a:schemeClr val="tx2"/>
                </a:solidFill>
              </a:rPr>
              <a:t>，</a:t>
            </a:r>
            <a:r>
              <a:rPr lang="en-US" altLang="zh-CN" sz="2200" b="1" dirty="0">
                <a:solidFill>
                  <a:schemeClr val="tx2"/>
                </a:solidFill>
              </a:rPr>
              <a:t>DIP</a:t>
            </a:r>
            <a:r>
              <a:rPr lang="zh-CN" altLang="en-US" sz="2200" b="1" dirty="0">
                <a:solidFill>
                  <a:schemeClr val="tx2"/>
                </a:solidFill>
              </a:rPr>
              <a:t>）属于插装式封装，引脚从封装两侧引出，封装材料有塑料和陶瓷两种。</a:t>
            </a:r>
            <a:r>
              <a:rPr lang="en-US" altLang="zh-CN" sz="2200" b="1" dirty="0">
                <a:solidFill>
                  <a:schemeClr val="tx2"/>
                </a:solidFill>
              </a:rPr>
              <a:t>DIP </a:t>
            </a:r>
            <a:r>
              <a:rPr lang="zh-CN" altLang="en-US" sz="2200" b="1" dirty="0">
                <a:solidFill>
                  <a:schemeClr val="tx2"/>
                </a:solidFill>
              </a:rPr>
              <a:t>是最普及的插装型封装，应用范围包括标准逻辑</a:t>
            </a:r>
            <a:r>
              <a:rPr lang="en-US" altLang="zh-CN" sz="2200" b="1" dirty="0">
                <a:solidFill>
                  <a:schemeClr val="tx2"/>
                </a:solidFill>
              </a:rPr>
              <a:t>IC</a:t>
            </a:r>
            <a:r>
              <a:rPr lang="zh-CN" altLang="en-US" sz="2200" b="1" dirty="0">
                <a:solidFill>
                  <a:schemeClr val="tx2"/>
                </a:solidFill>
              </a:rPr>
              <a:t>、存储器</a:t>
            </a:r>
            <a:r>
              <a:rPr lang="en-US" altLang="zh-CN" sz="2200" b="1" dirty="0">
                <a:solidFill>
                  <a:schemeClr val="tx2"/>
                </a:solidFill>
              </a:rPr>
              <a:t>LSI </a:t>
            </a:r>
            <a:r>
              <a:rPr lang="zh-CN" altLang="en-US" sz="2200" b="1" dirty="0">
                <a:solidFill>
                  <a:schemeClr val="tx2"/>
                </a:solidFill>
              </a:rPr>
              <a:t>及微机电路。以</a:t>
            </a:r>
            <a:r>
              <a:rPr lang="en-US" altLang="zh-CN" sz="2200" b="1" dirty="0">
                <a:solidFill>
                  <a:schemeClr val="tx2"/>
                </a:solidFill>
              </a:rPr>
              <a:t>DIP-14 </a:t>
            </a:r>
            <a:r>
              <a:rPr lang="zh-CN" altLang="en-US" sz="2200" b="1" dirty="0">
                <a:solidFill>
                  <a:schemeClr val="tx2"/>
                </a:solidFill>
              </a:rPr>
              <a:t>为例，</a:t>
            </a:r>
            <a:r>
              <a:rPr lang="en-US" altLang="zh-CN" sz="2200" b="1" dirty="0">
                <a:solidFill>
                  <a:schemeClr val="tx2"/>
                </a:solidFill>
              </a:rPr>
              <a:t>DIP-14 </a:t>
            </a:r>
            <a:r>
              <a:rPr lang="zh-CN" altLang="en-US" sz="2200" b="1" dirty="0">
                <a:solidFill>
                  <a:schemeClr val="tx2"/>
                </a:solidFill>
              </a:rPr>
              <a:t>封装如图</a:t>
            </a:r>
            <a:r>
              <a:rPr lang="en-US" altLang="zh-CN" sz="2200" b="1" dirty="0">
                <a:solidFill>
                  <a:schemeClr val="tx2"/>
                </a:solidFill>
              </a:rPr>
              <a:t>3-2 </a:t>
            </a:r>
            <a:r>
              <a:rPr lang="zh-CN" altLang="en-US" sz="2200" b="1" dirty="0">
                <a:solidFill>
                  <a:schemeClr val="tx2"/>
                </a:solidFill>
              </a:rPr>
              <a:t>所示。</a:t>
            </a:r>
            <a:endParaRPr lang="en-US" altLang="zh-CN" sz="2200" b="1" dirty="0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16266" y="5670637"/>
            <a:ext cx="221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3-2  DIP-14</a:t>
            </a:r>
            <a:r>
              <a:rPr lang="zh-CN" altLang="en-US" b="1" dirty="0">
                <a:solidFill>
                  <a:schemeClr val="tx2"/>
                </a:solidFill>
              </a:rPr>
              <a:t>封装</a:t>
            </a:r>
          </a:p>
        </p:txBody>
      </p:sp>
      <p:sp>
        <p:nvSpPr>
          <p:cNvPr id="7" name="矩形 6"/>
          <p:cNvSpPr/>
          <p:nvPr/>
        </p:nvSpPr>
        <p:spPr>
          <a:xfrm>
            <a:off x="329184" y="768096"/>
            <a:ext cx="5596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元器件封装的具体形式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29668" y="3316539"/>
            <a:ext cx="1662577" cy="25310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221265-5CF8-4804-AF86-CCEF8D5BB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029706"/>
            <a:ext cx="2578261" cy="23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0368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39552" y="1628800"/>
            <a:ext cx="4242816" cy="449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</a:rPr>
              <a:t>塑封</a:t>
            </a:r>
            <a:r>
              <a:rPr lang="en-US" altLang="zh-CN" sz="2000" b="1" dirty="0">
                <a:solidFill>
                  <a:schemeClr val="tx2"/>
                </a:solidFill>
              </a:rPr>
              <a:t>J </a:t>
            </a:r>
            <a:r>
              <a:rPr lang="zh-CN" altLang="en-US" sz="2000" b="1" dirty="0">
                <a:solidFill>
                  <a:schemeClr val="tx2"/>
                </a:solidFill>
              </a:rPr>
              <a:t>引线封装（</a:t>
            </a:r>
            <a:r>
              <a:rPr lang="en-US" altLang="zh-CN" sz="2000" b="1" dirty="0">
                <a:solidFill>
                  <a:schemeClr val="tx2"/>
                </a:solidFill>
              </a:rPr>
              <a:t>Plastic leaded Chip Carrier</a:t>
            </a:r>
            <a:r>
              <a:rPr lang="zh-CN" altLang="en-US" sz="2000" b="1" dirty="0">
                <a:solidFill>
                  <a:schemeClr val="tx2"/>
                </a:solidFill>
              </a:rPr>
              <a:t>， </a:t>
            </a:r>
            <a:r>
              <a:rPr lang="en-US" altLang="zh-CN" sz="2000" b="1" dirty="0">
                <a:solidFill>
                  <a:schemeClr val="tx2"/>
                </a:solidFill>
              </a:rPr>
              <a:t>PLCC</a:t>
            </a:r>
            <a:r>
              <a:rPr lang="zh-CN" altLang="en-US" sz="2000" b="1" dirty="0">
                <a:solidFill>
                  <a:schemeClr val="tx2"/>
                </a:solidFill>
              </a:rPr>
              <a:t>）外形呈正方形，四周都有引脚，外形尺寸比</a:t>
            </a:r>
            <a:r>
              <a:rPr lang="en-US" altLang="zh-CN" sz="2000" b="1" dirty="0">
                <a:solidFill>
                  <a:schemeClr val="tx2"/>
                </a:solidFill>
              </a:rPr>
              <a:t>DIP </a:t>
            </a:r>
            <a:r>
              <a:rPr lang="zh-CN" altLang="en-US" sz="2000" b="1" dirty="0">
                <a:solidFill>
                  <a:schemeClr val="tx2"/>
                </a:solidFill>
              </a:rPr>
              <a:t>封装小的多。</a:t>
            </a:r>
            <a:r>
              <a:rPr lang="en-US" altLang="zh-CN" sz="2000" b="1" dirty="0">
                <a:solidFill>
                  <a:schemeClr val="tx2"/>
                </a:solidFill>
              </a:rPr>
              <a:t>PLCC </a:t>
            </a:r>
            <a:r>
              <a:rPr lang="zh-CN" altLang="en-US" sz="2000" b="1" dirty="0">
                <a:solidFill>
                  <a:schemeClr val="tx2"/>
                </a:solidFill>
              </a:rPr>
              <a:t>封装适合用</a:t>
            </a:r>
            <a:r>
              <a:rPr lang="en-US" altLang="zh-CN" sz="2000" b="1" dirty="0">
                <a:solidFill>
                  <a:schemeClr val="tx2"/>
                </a:solidFill>
              </a:rPr>
              <a:t>SMT </a:t>
            </a:r>
            <a:r>
              <a:rPr lang="zh-CN" altLang="en-US" sz="2000" b="1" dirty="0">
                <a:solidFill>
                  <a:schemeClr val="tx2"/>
                </a:solidFill>
              </a:rPr>
              <a:t>表面安装技术在</a:t>
            </a:r>
            <a:r>
              <a:rPr lang="en-US" altLang="zh-CN" sz="2000" b="1" dirty="0">
                <a:solidFill>
                  <a:schemeClr val="tx2"/>
                </a:solidFill>
              </a:rPr>
              <a:t>PCB </a:t>
            </a:r>
            <a:r>
              <a:rPr lang="zh-CN" altLang="en-US" sz="2000" b="1" dirty="0">
                <a:solidFill>
                  <a:schemeClr val="tx2"/>
                </a:solidFill>
              </a:rPr>
              <a:t>上安装布线，具有外形尺寸小，可靠性高的优点。以</a:t>
            </a:r>
            <a:r>
              <a:rPr lang="en-US" altLang="zh-CN" sz="2000" b="1" dirty="0">
                <a:solidFill>
                  <a:schemeClr val="tx2"/>
                </a:solidFill>
              </a:rPr>
              <a:t>PLCC-20 </a:t>
            </a:r>
            <a:r>
              <a:rPr lang="zh-CN" altLang="en-US" sz="2000" b="1" dirty="0">
                <a:solidFill>
                  <a:schemeClr val="tx2"/>
                </a:solidFill>
              </a:rPr>
              <a:t>为例，</a:t>
            </a:r>
            <a:r>
              <a:rPr lang="en-US" altLang="zh-CN" sz="2000" b="1" dirty="0">
                <a:solidFill>
                  <a:schemeClr val="tx2"/>
                </a:solidFill>
              </a:rPr>
              <a:t>PLCC-20 </a:t>
            </a:r>
            <a:r>
              <a:rPr lang="zh-CN" altLang="en-US" sz="2000" b="1" dirty="0">
                <a:solidFill>
                  <a:schemeClr val="tx2"/>
                </a:solidFill>
              </a:rPr>
              <a:t>封装如图</a:t>
            </a:r>
            <a:r>
              <a:rPr lang="en-US" altLang="zh-CN" sz="2000" b="1" dirty="0">
                <a:solidFill>
                  <a:schemeClr val="tx2"/>
                </a:solidFill>
              </a:rPr>
              <a:t>3-3 </a:t>
            </a:r>
            <a:r>
              <a:rPr lang="zh-CN" altLang="en-US" sz="2000" b="1" dirty="0">
                <a:solidFill>
                  <a:schemeClr val="tx2"/>
                </a:solidFill>
              </a:rPr>
              <a:t>所示。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57701" y="5373216"/>
            <a:ext cx="255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3-3  PLCC-20</a:t>
            </a:r>
            <a:r>
              <a:rPr lang="zh-CN" altLang="en-US" b="1" dirty="0">
                <a:solidFill>
                  <a:schemeClr val="tx2"/>
                </a:solidFill>
              </a:rPr>
              <a:t>封装</a:t>
            </a:r>
          </a:p>
        </p:txBody>
      </p:sp>
      <p:sp>
        <p:nvSpPr>
          <p:cNvPr id="9" name="矩形 8"/>
          <p:cNvSpPr/>
          <p:nvPr/>
        </p:nvSpPr>
        <p:spPr>
          <a:xfrm>
            <a:off x="329184" y="768096"/>
            <a:ext cx="5596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元器件封装的具体形式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55" y="3212976"/>
            <a:ext cx="1944216" cy="19442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777561-499E-4742-A46E-323647049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11" y="1133297"/>
            <a:ext cx="4211960" cy="16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2897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83568" y="1559619"/>
            <a:ext cx="4320480" cy="449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00"/>
              </a:lnSpc>
            </a:pPr>
            <a:r>
              <a:rPr lang="zh-CN" altLang="en-US" sz="2200" b="1" dirty="0">
                <a:solidFill>
                  <a:schemeClr val="tx2"/>
                </a:solidFill>
              </a:rPr>
              <a:t>塑封四角扁平封装（</a:t>
            </a:r>
            <a:r>
              <a:rPr lang="en-US" altLang="zh-CN" sz="2200" b="1" dirty="0">
                <a:solidFill>
                  <a:schemeClr val="tx2"/>
                </a:solidFill>
              </a:rPr>
              <a:t>Plastic Quad Flat </a:t>
            </a:r>
            <a:r>
              <a:rPr lang="en-US" altLang="zh-CN" sz="2200" b="1" dirty="0">
                <a:solidFill>
                  <a:srgbClr val="FF0000"/>
                </a:solidFill>
              </a:rPr>
              <a:t>Package</a:t>
            </a:r>
            <a:r>
              <a:rPr lang="zh-CN" altLang="en-US" sz="2200" b="1" dirty="0">
                <a:solidFill>
                  <a:schemeClr val="tx2"/>
                </a:solidFill>
              </a:rPr>
              <a:t>， </a:t>
            </a:r>
            <a:r>
              <a:rPr lang="en-US" altLang="zh-CN" sz="2200" b="1" dirty="0">
                <a:solidFill>
                  <a:schemeClr val="tx2"/>
                </a:solidFill>
              </a:rPr>
              <a:t>PQFP</a:t>
            </a:r>
            <a:r>
              <a:rPr lang="zh-CN" altLang="en-US" sz="2200" b="1" dirty="0">
                <a:solidFill>
                  <a:schemeClr val="tx2"/>
                </a:solidFill>
              </a:rPr>
              <a:t>）</a:t>
            </a:r>
            <a:r>
              <a:rPr lang="en-US" altLang="zh-CN" sz="2200" b="1" dirty="0">
                <a:solidFill>
                  <a:schemeClr val="tx2"/>
                </a:solidFill>
              </a:rPr>
              <a:t>PQFP </a:t>
            </a:r>
            <a:r>
              <a:rPr lang="zh-CN" altLang="en-US" sz="2200" b="1" dirty="0">
                <a:solidFill>
                  <a:schemeClr val="tx2"/>
                </a:solidFill>
              </a:rPr>
              <a:t>封装的芯片引脚之间距离很小，引脚很细，一般大规模或超大规模集成电路采用这种封装形式。</a:t>
            </a:r>
            <a:r>
              <a:rPr lang="en-US" altLang="zh-CN" sz="2200" b="1" dirty="0">
                <a:solidFill>
                  <a:schemeClr val="tx2"/>
                </a:solidFill>
              </a:rPr>
              <a:t>PQFP</a:t>
            </a:r>
            <a:r>
              <a:rPr lang="zh-CN" altLang="en-US" sz="2200" b="1" dirty="0">
                <a:solidFill>
                  <a:schemeClr val="tx2"/>
                </a:solidFill>
              </a:rPr>
              <a:t>封装如图</a:t>
            </a:r>
            <a:r>
              <a:rPr lang="en-US" altLang="zh-CN" sz="2200" b="1" dirty="0">
                <a:solidFill>
                  <a:schemeClr val="tx2"/>
                </a:solidFill>
              </a:rPr>
              <a:t>3-4</a:t>
            </a:r>
            <a:r>
              <a:rPr lang="zh-CN" altLang="en-US" sz="2200" b="1" dirty="0">
                <a:solidFill>
                  <a:schemeClr val="tx2"/>
                </a:solidFill>
              </a:rPr>
              <a:t>所示。</a:t>
            </a:r>
            <a:endParaRPr lang="en-US" altLang="zh-CN" sz="2200" b="1" dirty="0">
              <a:solidFill>
                <a:schemeClr val="tx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9184" y="768096"/>
            <a:ext cx="5596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元器件封装的具体形式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552132"/>
            <a:ext cx="1469840" cy="1433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26131" y="5529663"/>
            <a:ext cx="246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3-4  PQFP</a:t>
            </a:r>
            <a:r>
              <a:rPr lang="zh-CN" altLang="en-US" b="1" dirty="0">
                <a:solidFill>
                  <a:schemeClr val="tx2"/>
                </a:solidFill>
              </a:rPr>
              <a:t>封装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DB3315-DD9F-423C-AC3F-0EC7CCA77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12776"/>
            <a:ext cx="2330379" cy="15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42001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11559" y="1412777"/>
            <a:ext cx="4201811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</a:pPr>
            <a:r>
              <a:rPr lang="zh-CN" altLang="en-US" sz="2000" b="1" dirty="0">
                <a:solidFill>
                  <a:schemeClr val="tx2"/>
                </a:solidFill>
              </a:rPr>
              <a:t>薄型小尺寸封装（</a:t>
            </a:r>
            <a:r>
              <a:rPr lang="en-US" altLang="zh-CN" sz="2000" b="1" dirty="0">
                <a:solidFill>
                  <a:schemeClr val="tx2"/>
                </a:solidFill>
              </a:rPr>
              <a:t>Thin Small Outline </a:t>
            </a:r>
            <a:r>
              <a:rPr lang="en-US" altLang="zh-CN" sz="2000" b="1" dirty="0">
                <a:solidFill>
                  <a:srgbClr val="FF0000"/>
                </a:solidFill>
              </a:rPr>
              <a:t>Package</a:t>
            </a:r>
            <a:r>
              <a:rPr lang="zh-CN" altLang="en-US" sz="2000" b="1" dirty="0">
                <a:solidFill>
                  <a:schemeClr val="tx2"/>
                </a:solidFill>
              </a:rPr>
              <a:t>，</a:t>
            </a:r>
            <a:r>
              <a:rPr lang="en-US" altLang="zh-CN" sz="2000" b="1" dirty="0">
                <a:solidFill>
                  <a:schemeClr val="tx2"/>
                </a:solidFill>
              </a:rPr>
              <a:t>TSOP</a:t>
            </a:r>
            <a:r>
              <a:rPr lang="zh-CN" altLang="en-US" sz="2000" b="1" dirty="0">
                <a:solidFill>
                  <a:schemeClr val="tx2"/>
                </a:solidFill>
              </a:rPr>
              <a:t>）</a:t>
            </a:r>
            <a:r>
              <a:rPr lang="en-US" altLang="zh-CN" sz="2000" b="1" dirty="0">
                <a:solidFill>
                  <a:schemeClr val="tx2"/>
                </a:solidFill>
              </a:rPr>
              <a:t>TSOP </a:t>
            </a:r>
            <a:r>
              <a:rPr lang="zh-CN" altLang="en-US" sz="2000" b="1" dirty="0">
                <a:solidFill>
                  <a:schemeClr val="tx2"/>
                </a:solidFill>
              </a:rPr>
              <a:t>内存封装技术的一个典型特征就是在封装芯片的周围做出引脚，</a:t>
            </a:r>
            <a:r>
              <a:rPr lang="en-US" altLang="zh-CN" sz="2000" b="1" dirty="0">
                <a:solidFill>
                  <a:schemeClr val="tx2"/>
                </a:solidFill>
              </a:rPr>
              <a:t>TSOP </a:t>
            </a:r>
            <a:r>
              <a:rPr lang="zh-CN" altLang="en-US" sz="2000" b="1" dirty="0">
                <a:solidFill>
                  <a:schemeClr val="tx2"/>
                </a:solidFill>
              </a:rPr>
              <a:t>适合用</a:t>
            </a:r>
            <a:r>
              <a:rPr lang="en-US" altLang="zh-CN" sz="2000" b="1" dirty="0">
                <a:solidFill>
                  <a:schemeClr val="tx2"/>
                </a:solidFill>
              </a:rPr>
              <a:t>SMT </a:t>
            </a:r>
            <a:r>
              <a:rPr lang="zh-CN" altLang="en-US" sz="2000" b="1" dirty="0">
                <a:solidFill>
                  <a:schemeClr val="tx2"/>
                </a:solidFill>
              </a:rPr>
              <a:t>技术在</a:t>
            </a:r>
            <a:r>
              <a:rPr lang="en-US" altLang="zh-CN" sz="2000" b="1" dirty="0">
                <a:solidFill>
                  <a:schemeClr val="tx2"/>
                </a:solidFill>
              </a:rPr>
              <a:t>PCB </a:t>
            </a:r>
            <a:r>
              <a:rPr lang="zh-CN" altLang="en-US" sz="2000" b="1" dirty="0">
                <a:solidFill>
                  <a:schemeClr val="tx2"/>
                </a:solidFill>
              </a:rPr>
              <a:t>上安装布线，适合高频应用场合，操作比较方便，可靠性也比较高。</a:t>
            </a:r>
            <a:r>
              <a:rPr lang="en-US" altLang="zh-CN" sz="2000" b="1" dirty="0">
                <a:solidFill>
                  <a:schemeClr val="tx2"/>
                </a:solidFill>
              </a:rPr>
              <a:t>TSOP</a:t>
            </a:r>
            <a:r>
              <a:rPr lang="zh-CN" altLang="en-US" sz="2000" b="1" dirty="0">
                <a:solidFill>
                  <a:schemeClr val="tx2"/>
                </a:solidFill>
              </a:rPr>
              <a:t>封装如图</a:t>
            </a:r>
            <a:r>
              <a:rPr lang="en-US" altLang="zh-CN" sz="2000" b="1" dirty="0">
                <a:solidFill>
                  <a:schemeClr val="tx2"/>
                </a:solidFill>
              </a:rPr>
              <a:t>3-5</a:t>
            </a:r>
            <a:r>
              <a:rPr lang="zh-CN" altLang="en-US" sz="2000" b="1" dirty="0">
                <a:solidFill>
                  <a:schemeClr val="tx2"/>
                </a:solidFill>
              </a:rPr>
              <a:t>所示。</a:t>
            </a:r>
            <a:endParaRPr lang="en-US" altLang="zh-CN" sz="2000" b="1" dirty="0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73926" y="5407953"/>
            <a:ext cx="233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3-5 TSOP</a:t>
            </a:r>
            <a:r>
              <a:rPr lang="zh-CN" altLang="en-US" b="1" dirty="0">
                <a:solidFill>
                  <a:schemeClr val="tx2"/>
                </a:solidFill>
              </a:rPr>
              <a:t>封装</a:t>
            </a:r>
          </a:p>
        </p:txBody>
      </p:sp>
      <p:sp>
        <p:nvSpPr>
          <p:cNvPr id="7" name="矩形 6"/>
          <p:cNvSpPr/>
          <p:nvPr/>
        </p:nvSpPr>
        <p:spPr>
          <a:xfrm>
            <a:off x="329184" y="768096"/>
            <a:ext cx="5596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元器件封装的具体形式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97" y="3609021"/>
            <a:ext cx="2331906" cy="14081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E70EED-9080-41D7-94FD-4D9EF35BD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36328"/>
            <a:ext cx="2941115" cy="22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5350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39552" y="1494137"/>
            <a:ext cx="4968552" cy="449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zh-CN" altLang="en-US" sz="1600" b="1" dirty="0">
                <a:solidFill>
                  <a:schemeClr val="tx2"/>
                </a:solidFill>
              </a:rPr>
              <a:t>球栅阵列封装（</a:t>
            </a:r>
            <a:r>
              <a:rPr lang="en-US" altLang="zh-CN" sz="1600" b="1" dirty="0">
                <a:solidFill>
                  <a:schemeClr val="tx2"/>
                </a:solidFill>
              </a:rPr>
              <a:t>Ball Grid Array </a:t>
            </a:r>
            <a:r>
              <a:rPr lang="en-US" altLang="zh-CN" sz="1600" b="1" dirty="0">
                <a:solidFill>
                  <a:srgbClr val="FF0000"/>
                </a:solidFill>
              </a:rPr>
              <a:t>Package</a:t>
            </a:r>
            <a:r>
              <a:rPr lang="zh-CN" altLang="en-US" sz="1600" b="1" dirty="0">
                <a:solidFill>
                  <a:schemeClr val="tx2"/>
                </a:solidFill>
              </a:rPr>
              <a:t>，</a:t>
            </a:r>
            <a:r>
              <a:rPr lang="en-US" altLang="zh-CN" sz="1600" b="1" dirty="0">
                <a:solidFill>
                  <a:schemeClr val="tx2"/>
                </a:solidFill>
              </a:rPr>
              <a:t>BGA</a:t>
            </a:r>
            <a:r>
              <a:rPr lang="zh-CN" altLang="en-US" sz="1600" b="1" dirty="0">
                <a:solidFill>
                  <a:schemeClr val="tx2"/>
                </a:solidFill>
              </a:rPr>
              <a:t>）</a:t>
            </a:r>
            <a:r>
              <a:rPr lang="en-US" altLang="zh-CN" sz="1600" b="1" dirty="0">
                <a:solidFill>
                  <a:schemeClr val="tx2"/>
                </a:solidFill>
              </a:rPr>
              <a:t>BGA </a:t>
            </a:r>
            <a:r>
              <a:rPr lang="zh-CN" altLang="en-US" sz="1600" b="1" dirty="0">
                <a:solidFill>
                  <a:schemeClr val="tx2"/>
                </a:solidFill>
              </a:rPr>
              <a:t>封装的</a:t>
            </a:r>
            <a:r>
              <a:rPr lang="en-US" altLang="zh-CN" sz="1600" b="1" dirty="0">
                <a:solidFill>
                  <a:schemeClr val="tx2"/>
                </a:solidFill>
              </a:rPr>
              <a:t>I/O </a:t>
            </a:r>
            <a:r>
              <a:rPr lang="zh-CN" altLang="en-US" sz="1600" b="1" dirty="0">
                <a:solidFill>
                  <a:schemeClr val="tx2"/>
                </a:solidFill>
              </a:rPr>
              <a:t>端子以圆形或柱状焊点按阵列形式分布在封装下面，</a:t>
            </a:r>
            <a:r>
              <a:rPr lang="en-US" altLang="zh-CN" sz="1600" b="1" dirty="0">
                <a:solidFill>
                  <a:schemeClr val="tx2"/>
                </a:solidFill>
              </a:rPr>
              <a:t>BGA </a:t>
            </a:r>
            <a:r>
              <a:rPr lang="zh-CN" altLang="en-US" sz="1600" b="1" dirty="0">
                <a:solidFill>
                  <a:schemeClr val="tx2"/>
                </a:solidFill>
              </a:rPr>
              <a:t>技术的优点是虽然</a:t>
            </a:r>
            <a:r>
              <a:rPr lang="en-US" altLang="zh-CN" sz="1600" b="1" dirty="0">
                <a:solidFill>
                  <a:schemeClr val="tx2"/>
                </a:solidFill>
              </a:rPr>
              <a:t>I/O </a:t>
            </a:r>
            <a:r>
              <a:rPr lang="zh-CN" altLang="en-US" sz="1600" b="1" dirty="0">
                <a:solidFill>
                  <a:schemeClr val="tx2"/>
                </a:solidFill>
              </a:rPr>
              <a:t>引脚数增加了，但引脚间距并没有减小反而增加了，从而提高了组装成品率；虽然它的功耗增加，但</a:t>
            </a:r>
            <a:r>
              <a:rPr lang="en-US" altLang="zh-CN" sz="1600" b="1" dirty="0">
                <a:solidFill>
                  <a:schemeClr val="tx2"/>
                </a:solidFill>
              </a:rPr>
              <a:t>BGA </a:t>
            </a:r>
            <a:r>
              <a:rPr lang="zh-CN" altLang="en-US" sz="1600" b="1" dirty="0">
                <a:solidFill>
                  <a:schemeClr val="tx2"/>
                </a:solidFill>
              </a:rPr>
              <a:t>能用可控塌陷芯片法焊接，从而可以改善它的电热性能；厚度和质量都较以前的封装技术有所减少；寄生参数减少，信号传输延迟小，使用频率大大提高；组装可用共面焊接，可靠性高。</a:t>
            </a:r>
            <a:r>
              <a:rPr lang="en-US" altLang="zh-CN" sz="1600" b="1" dirty="0">
                <a:solidFill>
                  <a:schemeClr val="tx2"/>
                </a:solidFill>
              </a:rPr>
              <a:t>BGA</a:t>
            </a:r>
            <a:r>
              <a:rPr lang="zh-CN" altLang="en-US" sz="1600" b="1" dirty="0">
                <a:solidFill>
                  <a:schemeClr val="tx2"/>
                </a:solidFill>
              </a:rPr>
              <a:t>封装如图</a:t>
            </a:r>
            <a:r>
              <a:rPr lang="en-US" altLang="zh-CN" sz="1600" b="1" dirty="0">
                <a:solidFill>
                  <a:schemeClr val="tx2"/>
                </a:solidFill>
              </a:rPr>
              <a:t>3-6</a:t>
            </a:r>
            <a:r>
              <a:rPr lang="zh-CN" altLang="en-US" sz="1600" b="1" dirty="0">
                <a:solidFill>
                  <a:schemeClr val="tx2"/>
                </a:solidFill>
              </a:rPr>
              <a:t>所示。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15292" y="5592965"/>
            <a:ext cx="224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3-6  BGA</a:t>
            </a:r>
            <a:r>
              <a:rPr lang="zh-CN" altLang="en-US" b="1" dirty="0">
                <a:solidFill>
                  <a:schemeClr val="tx2"/>
                </a:solidFill>
              </a:rPr>
              <a:t>封装</a:t>
            </a:r>
          </a:p>
        </p:txBody>
      </p:sp>
      <p:sp>
        <p:nvSpPr>
          <p:cNvPr id="7" name="矩形 6"/>
          <p:cNvSpPr/>
          <p:nvPr/>
        </p:nvSpPr>
        <p:spPr>
          <a:xfrm>
            <a:off x="329184" y="768096"/>
            <a:ext cx="5596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元器件封装的具体形式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740685"/>
            <a:ext cx="1466797" cy="14937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77BAA1-E605-4525-94A7-C78D4F31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40" y="1291316"/>
            <a:ext cx="28575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2483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电阻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330" y="435006"/>
            <a:ext cx="733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3.1.3  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Altium Designer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中的元器件及其封装</a:t>
            </a:r>
          </a:p>
        </p:txBody>
      </p:sp>
      <p:sp>
        <p:nvSpPr>
          <p:cNvPr id="11" name="矩形 10"/>
          <p:cNvSpPr/>
          <p:nvPr/>
        </p:nvSpPr>
        <p:spPr>
          <a:xfrm>
            <a:off x="539552" y="1784677"/>
            <a:ext cx="8136904" cy="1417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电阻是电路中最常用的元器件，实物图如图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3-7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所示。电阻的标志为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Res1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Res2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 semi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，原理图符号如图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3-8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所示。电阻的封装分为直插式封装和贴片封装两种。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8" y="3396542"/>
            <a:ext cx="2430991" cy="14860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35" y="3202245"/>
            <a:ext cx="1173582" cy="24157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202245"/>
            <a:ext cx="3612193" cy="229381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40723" y="5128960"/>
            <a:ext cx="213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3-7  </a:t>
            </a:r>
            <a:r>
              <a:rPr lang="zh-CN" altLang="en-US" b="1" dirty="0">
                <a:solidFill>
                  <a:schemeClr val="tx2"/>
                </a:solidFill>
              </a:rPr>
              <a:t>电阻实物图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71801" y="58527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3-8  </a:t>
            </a:r>
            <a:r>
              <a:rPr lang="zh-CN" altLang="en-US" b="1" dirty="0">
                <a:solidFill>
                  <a:schemeClr val="tx2"/>
                </a:solidFill>
              </a:rPr>
              <a:t>电阻原理图符号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08104" y="5852760"/>
            <a:ext cx="311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3-9  </a:t>
            </a:r>
            <a:r>
              <a:rPr lang="zh-CN" altLang="en-US" b="1" dirty="0">
                <a:solidFill>
                  <a:schemeClr val="tx2"/>
                </a:solidFill>
              </a:rPr>
              <a:t>电阻封装</a:t>
            </a:r>
            <a:r>
              <a:rPr lang="en-US" altLang="zh-CN" b="1" dirty="0">
                <a:solidFill>
                  <a:schemeClr val="tx2"/>
                </a:solidFill>
              </a:rPr>
              <a:t>AXIAL</a:t>
            </a:r>
            <a:r>
              <a:rPr lang="zh-CN" altLang="en-US" b="1" dirty="0">
                <a:solidFill>
                  <a:schemeClr val="tx2"/>
                </a:solidFill>
              </a:rPr>
              <a:t>系列</a:t>
            </a:r>
          </a:p>
        </p:txBody>
      </p:sp>
    </p:spTree>
    <p:extLst>
      <p:ext uri="{BB962C8B-B14F-4D97-AF65-F5344CB8AC3E}">
        <p14:creationId xmlns:p14="http://schemas.microsoft.com/office/powerpoint/2010/main" val="49546465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  <p:sp>
        <p:nvSpPr>
          <p:cNvPr id="8" name="矩形 7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电阻</a:t>
            </a:r>
          </a:p>
        </p:txBody>
      </p:sp>
      <p:sp>
        <p:nvSpPr>
          <p:cNvPr id="10" name="矩形 9"/>
          <p:cNvSpPr/>
          <p:nvPr/>
        </p:nvSpPr>
        <p:spPr>
          <a:xfrm>
            <a:off x="323528" y="1748820"/>
            <a:ext cx="8136904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贴片电阻的封装形状为薄长方形，焊盘在长方形的两端，如图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3-10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所示。封装的命名分两部分，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位数前两位是元件长度，后两位是元件宽度，单位是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10mil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。如贴片元件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0805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，封装尺寸是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80mil×50mil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42" y="3546533"/>
            <a:ext cx="2987299" cy="12040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01" y="3546533"/>
            <a:ext cx="2644369" cy="137171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95536" y="5877272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注意：对于贴片元件，不存在封装的概念，只要形状、尺寸合适，电阻、电容、电感、二极管都可以使用同一个封装。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691681" y="4944602"/>
            <a:ext cx="201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3-10  </a:t>
            </a:r>
            <a:r>
              <a:rPr lang="zh-CN" altLang="en-US" b="1" dirty="0">
                <a:solidFill>
                  <a:schemeClr val="tx2"/>
                </a:solidFill>
              </a:rPr>
              <a:t>贴片电阻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172722" y="5013176"/>
            <a:ext cx="24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3-11 </a:t>
            </a:r>
            <a:r>
              <a:rPr lang="zh-CN" altLang="en-US" b="1" dirty="0">
                <a:solidFill>
                  <a:schemeClr val="tx2"/>
                </a:solidFill>
              </a:rPr>
              <a:t>贴片元件封装</a:t>
            </a:r>
          </a:p>
        </p:txBody>
      </p:sp>
    </p:spTree>
    <p:extLst>
      <p:ext uri="{BB962C8B-B14F-4D97-AF65-F5344CB8AC3E}">
        <p14:creationId xmlns:p14="http://schemas.microsoft.com/office/powerpoint/2010/main" val="2196170450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n-ea"/>
              </a:rPr>
              <a:t>电位器</a:t>
            </a:r>
            <a:endParaRPr lang="zh-CN" altLang="en-US" sz="22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1748820"/>
            <a:ext cx="8136904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电位器实物图如图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3-12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所示。电位器的标志为</a:t>
            </a:r>
            <a:r>
              <a:rPr lang="en-US" altLang="zh-CN" sz="2000" b="1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RPot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，原理图符号如图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3-13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所示。电位器封装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VR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3-14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所示，其共有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VR1-VR5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五种规格。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12453"/>
            <a:ext cx="1882303" cy="28348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31" y="3226148"/>
            <a:ext cx="2011854" cy="20880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114591"/>
            <a:ext cx="4000847" cy="23776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41720" y="5864312"/>
            <a:ext cx="29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3-14  </a:t>
            </a:r>
            <a:r>
              <a:rPr lang="zh-CN" altLang="en-US" b="1" dirty="0">
                <a:solidFill>
                  <a:schemeClr val="tx2"/>
                </a:solidFill>
              </a:rPr>
              <a:t>电位器封装</a:t>
            </a:r>
            <a:r>
              <a:rPr lang="en-US" altLang="zh-CN" b="1" dirty="0">
                <a:solidFill>
                  <a:schemeClr val="tx2"/>
                </a:solidFill>
              </a:rPr>
              <a:t>VR</a:t>
            </a:r>
            <a:r>
              <a:rPr lang="zh-CN" altLang="en-US" b="1" dirty="0">
                <a:solidFill>
                  <a:schemeClr val="tx2"/>
                </a:solidFill>
              </a:rPr>
              <a:t>系列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39752" y="5494980"/>
            <a:ext cx="297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3-13  </a:t>
            </a:r>
            <a:r>
              <a:rPr lang="zh-CN" altLang="en-US" b="1" dirty="0">
                <a:solidFill>
                  <a:schemeClr val="tx2"/>
                </a:solidFill>
              </a:rPr>
              <a:t>电位器原理图符号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5536" y="6048978"/>
            <a:ext cx="24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3-12  </a:t>
            </a:r>
            <a:r>
              <a:rPr lang="zh-CN" altLang="en-US" b="1" dirty="0">
                <a:solidFill>
                  <a:schemeClr val="tx2"/>
                </a:solidFill>
              </a:rPr>
              <a:t>电位器实物图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A78F1B-DEB5-4A42-B9E1-3784F70E9561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1951076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无极性电容</a:t>
            </a:r>
          </a:p>
        </p:txBody>
      </p:sp>
      <p:sp>
        <p:nvSpPr>
          <p:cNvPr id="4" name="矩形 3"/>
          <p:cNvSpPr/>
          <p:nvPr/>
        </p:nvSpPr>
        <p:spPr>
          <a:xfrm>
            <a:off x="323528" y="1748820"/>
            <a:ext cx="8136904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电路中的无极性电容元件如图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3-15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所示。无极性电容的标志为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Cap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，原理图符号如图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3-16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所示，无极性电容封装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RAD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3-17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所示，其共有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RAD0.1-RAD0.4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四种规格。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8" y="3898374"/>
            <a:ext cx="3162574" cy="1874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05" y="3797475"/>
            <a:ext cx="2530059" cy="15317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54" y="3800101"/>
            <a:ext cx="1859441" cy="20880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6780" y="6021288"/>
            <a:ext cx="273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3-15  </a:t>
            </a:r>
            <a:r>
              <a:rPr lang="zh-CN" altLang="en-US" b="1" dirty="0">
                <a:solidFill>
                  <a:schemeClr val="tx2"/>
                </a:solidFill>
              </a:rPr>
              <a:t>无极性电容实物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59832" y="5458280"/>
            <a:ext cx="351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3-16  </a:t>
            </a:r>
            <a:r>
              <a:rPr lang="zh-CN" altLang="en-US" b="1" dirty="0">
                <a:solidFill>
                  <a:schemeClr val="tx2"/>
                </a:solidFill>
              </a:rPr>
              <a:t>无极性电容原理图符号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364088" y="6046200"/>
            <a:ext cx="3573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3-17  </a:t>
            </a:r>
            <a:r>
              <a:rPr lang="zh-CN" altLang="en-US" b="1" dirty="0">
                <a:solidFill>
                  <a:schemeClr val="tx2"/>
                </a:solidFill>
              </a:rPr>
              <a:t>无极性电容封装</a:t>
            </a:r>
            <a:r>
              <a:rPr lang="en-US" altLang="zh-CN" b="1" dirty="0">
                <a:solidFill>
                  <a:schemeClr val="tx2"/>
                </a:solidFill>
              </a:rPr>
              <a:t>RAD</a:t>
            </a:r>
            <a:r>
              <a:rPr lang="zh-CN" altLang="en-US" b="1" dirty="0">
                <a:solidFill>
                  <a:schemeClr val="tx2"/>
                </a:solidFill>
              </a:rPr>
              <a:t>系列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99B63B-47D6-4F6D-9E4C-1D43F350A93B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21756296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51520" y="260647"/>
            <a:ext cx="377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上节内容回顾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11560" y="1196752"/>
            <a:ext cx="7767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•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原理图绘制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•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原理图库元件制作与使用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96D70A-5FA4-4B91-9ED5-0E8B7F4FAD41}"/>
              </a:ext>
            </a:extLst>
          </p:cNvPr>
          <p:cNvSpPr txBox="1"/>
          <p:nvPr/>
        </p:nvSpPr>
        <p:spPr>
          <a:xfrm>
            <a:off x="467544" y="2708920"/>
            <a:ext cx="8280920" cy="2119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zh-CN" altLang="en-US" sz="2400" b="1" dirty="0">
                <a:latin typeface="+mn-ea"/>
              </a:rPr>
              <a:t>    原理图是指电路中各个元器件电气连接关系的图样，它不涉及元器件的具体大小和形状，而只是关心元器件的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类型</a:t>
            </a:r>
            <a:r>
              <a:rPr lang="zh-CN" altLang="en-US" sz="2400" b="1" dirty="0">
                <a:latin typeface="+mn-ea"/>
              </a:rPr>
              <a:t>和相互之间的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连接关系</a:t>
            </a:r>
            <a:r>
              <a:rPr lang="zh-CN" altLang="en-US" sz="2400" b="1" dirty="0">
                <a:latin typeface="+mn-ea"/>
              </a:rPr>
              <a:t>。</a:t>
            </a:r>
            <a:endParaRPr lang="en-US" alt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633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极性电容</a:t>
            </a:r>
          </a:p>
        </p:txBody>
      </p:sp>
      <p:sp>
        <p:nvSpPr>
          <p:cNvPr id="4" name="矩形 3"/>
          <p:cNvSpPr/>
          <p:nvPr/>
        </p:nvSpPr>
        <p:spPr>
          <a:xfrm>
            <a:off x="337350" y="1757778"/>
            <a:ext cx="8123081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电路中的极性电容元件，如电解电容，如图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3-18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所示。极性电容的标志为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Cap Pol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，原理图符号如图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3-19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91" y="3124950"/>
            <a:ext cx="2331922" cy="184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78" y="3429000"/>
            <a:ext cx="3604572" cy="16841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1600" y="544522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3-18  </a:t>
            </a:r>
            <a:r>
              <a:rPr lang="zh-CN" altLang="en-US" b="1" dirty="0">
                <a:solidFill>
                  <a:schemeClr val="tx2"/>
                </a:solidFill>
              </a:rPr>
              <a:t>极性电容实物图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38298" y="54287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3-19  </a:t>
            </a:r>
            <a:r>
              <a:rPr lang="zh-CN" altLang="en-US" b="1" dirty="0">
                <a:solidFill>
                  <a:schemeClr val="tx2"/>
                </a:solidFill>
              </a:rPr>
              <a:t>极性电容原理图符号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940106-17CF-4618-BA46-1AE086DF6932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391463953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极性电容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56992"/>
            <a:ext cx="3254022" cy="18060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59216"/>
            <a:ext cx="2926334" cy="163082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7350" y="1757778"/>
            <a:ext cx="8123081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容量较大的电解电容通常采用直插式封装，封装形式有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RB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系列和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CAPPR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系列。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RB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封装系列如图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3-20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所示，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CAPPR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3-21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71600" y="544522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3-20 </a:t>
            </a:r>
            <a:r>
              <a:rPr lang="zh-CN" altLang="en-US" b="1" dirty="0">
                <a:solidFill>
                  <a:schemeClr val="tx2"/>
                </a:solidFill>
              </a:rPr>
              <a:t>极性电容封装</a:t>
            </a:r>
            <a:r>
              <a:rPr lang="en-US" altLang="zh-CN" b="1" dirty="0">
                <a:solidFill>
                  <a:schemeClr val="tx2"/>
                </a:solidFill>
              </a:rPr>
              <a:t>RB</a:t>
            </a:r>
            <a:r>
              <a:rPr lang="zh-CN" altLang="en-US" b="1" dirty="0">
                <a:solidFill>
                  <a:schemeClr val="tx2"/>
                </a:solidFill>
              </a:rPr>
              <a:t>系列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32040" y="539114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3-21  </a:t>
            </a:r>
            <a:r>
              <a:rPr lang="zh-CN" altLang="en-US" b="1" dirty="0">
                <a:solidFill>
                  <a:schemeClr val="tx2"/>
                </a:solidFill>
              </a:rPr>
              <a:t>极性电容封装</a:t>
            </a:r>
            <a:r>
              <a:rPr lang="en-US" altLang="zh-CN" b="1" dirty="0">
                <a:solidFill>
                  <a:schemeClr val="tx2"/>
                </a:solidFill>
              </a:rPr>
              <a:t>CAPPR</a:t>
            </a:r>
            <a:r>
              <a:rPr lang="zh-CN" altLang="en-US" b="1" dirty="0">
                <a:solidFill>
                  <a:schemeClr val="tx2"/>
                </a:solidFill>
              </a:rPr>
              <a:t>系列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83512D-3E9D-424A-ACA0-64ACDECBED01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427050108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二极管</a:t>
            </a:r>
          </a:p>
        </p:txBody>
      </p:sp>
      <p:sp>
        <p:nvSpPr>
          <p:cNvPr id="4" name="矩形 3"/>
          <p:cNvSpPr/>
          <p:nvPr/>
        </p:nvSpPr>
        <p:spPr>
          <a:xfrm>
            <a:off x="338311" y="1616268"/>
            <a:ext cx="8266137" cy="232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二极管的种类比较多，其中常用的有整流二极管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1N4001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和开关二极管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1N4148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3-22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所示。二极管的标志为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Diode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（普通二极管）、</a:t>
            </a:r>
            <a:endParaRPr lang="en-US" altLang="zh-CN" sz="20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</a:t>
            </a:r>
            <a:r>
              <a:rPr lang="en-US" altLang="zh-CN" sz="2000" b="1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Schottky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（肖特基二极管）、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Tunnel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（隧道二极管）、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</a:t>
            </a:r>
            <a:r>
              <a:rPr lang="en-US" altLang="zh-CN" sz="2000" b="1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Varactor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（变容二极管）及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DIODE </a:t>
            </a:r>
            <a:r>
              <a:rPr lang="en-US" altLang="zh-CN" sz="2000" b="1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Zener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（稳压二极管），原理图符号如图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3-23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所示。二极管封装与电阻封装类似，不同之处在于引脚有正负的分别。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2" y="4075081"/>
            <a:ext cx="2348816" cy="19730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7362" y="6232752"/>
            <a:ext cx="235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3-22 </a:t>
            </a:r>
            <a:r>
              <a:rPr lang="zh-CN" altLang="en-US" b="1" dirty="0">
                <a:solidFill>
                  <a:schemeClr val="tx2"/>
                </a:solidFill>
              </a:rPr>
              <a:t>二极管实物图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551" y="3970679"/>
            <a:ext cx="2620562" cy="24726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542482"/>
            <a:ext cx="2865368" cy="13031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36635" y="6443306"/>
            <a:ext cx="27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3-23 </a:t>
            </a:r>
            <a:r>
              <a:rPr lang="zh-CN" altLang="en-US" b="1" dirty="0">
                <a:solidFill>
                  <a:schemeClr val="tx2"/>
                </a:solidFill>
              </a:rPr>
              <a:t>二极管原理图符号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78979" y="6023051"/>
            <a:ext cx="336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3-24 </a:t>
            </a:r>
            <a:r>
              <a:rPr lang="zh-CN" altLang="en-US" b="1" dirty="0">
                <a:solidFill>
                  <a:schemeClr val="tx2"/>
                </a:solidFill>
              </a:rPr>
              <a:t>二极管封装</a:t>
            </a:r>
            <a:r>
              <a:rPr lang="en-US" altLang="zh-CN" b="1" dirty="0">
                <a:solidFill>
                  <a:schemeClr val="tx2"/>
                </a:solidFill>
              </a:rPr>
              <a:t>DIODE</a:t>
            </a:r>
            <a:r>
              <a:rPr lang="zh-CN" altLang="en-US" b="1" dirty="0">
                <a:solidFill>
                  <a:schemeClr val="tx2"/>
                </a:solidFill>
              </a:rPr>
              <a:t>系列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655455-FDFD-4910-9ED1-F0E94DBF9FFB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49713040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二极管</a:t>
            </a:r>
          </a:p>
        </p:txBody>
      </p:sp>
      <p:sp>
        <p:nvSpPr>
          <p:cNvPr id="7" name="矩形 6"/>
          <p:cNvSpPr/>
          <p:nvPr/>
        </p:nvSpPr>
        <p:spPr>
          <a:xfrm>
            <a:off x="337350" y="1757778"/>
            <a:ext cx="8123081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贴片式二极管封装为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SMA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SMB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SMC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DIODE_SMC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3-25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所示，从左到右依次为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SMA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SMB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SMC 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DIODE_SMC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3068960"/>
            <a:ext cx="7991872" cy="143756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19872" y="4874176"/>
            <a:ext cx="336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3-25 </a:t>
            </a:r>
            <a:r>
              <a:rPr lang="zh-CN" altLang="en-US" b="1" dirty="0">
                <a:solidFill>
                  <a:schemeClr val="tx2"/>
                </a:solidFill>
              </a:rPr>
              <a:t>二极管贴片封装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385B74-9253-41FE-B344-D7EEEA117AB0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398224256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发光二极管</a:t>
            </a:r>
          </a:p>
        </p:txBody>
      </p:sp>
      <p:sp>
        <p:nvSpPr>
          <p:cNvPr id="4" name="矩形 3"/>
          <p:cNvSpPr/>
          <p:nvPr/>
        </p:nvSpPr>
        <p:spPr>
          <a:xfrm>
            <a:off x="337350" y="1757778"/>
            <a:ext cx="8465753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发光二极管标志符为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3-26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所示。通常插装式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LED-0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LED-1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封装，如图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3-27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所示。贴片式发光二极管的封装为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3.5×2.8×1.9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3.2×1.6×1.1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3-28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4" y="3846497"/>
            <a:ext cx="2392887" cy="21490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844" y="3563481"/>
            <a:ext cx="2469094" cy="26443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30" y="3597309"/>
            <a:ext cx="2461473" cy="25071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6887" y="6074561"/>
            <a:ext cx="336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3-26 </a:t>
            </a:r>
            <a:r>
              <a:rPr lang="zh-CN" altLang="en-US" b="1" dirty="0">
                <a:solidFill>
                  <a:schemeClr val="tx2"/>
                </a:solidFill>
              </a:rPr>
              <a:t>发光二极管原理图符号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53806" y="6424842"/>
            <a:ext cx="260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3-27 </a:t>
            </a:r>
            <a:r>
              <a:rPr lang="zh-CN" altLang="en-US" b="1" dirty="0">
                <a:solidFill>
                  <a:schemeClr val="tx2"/>
                </a:solidFill>
              </a:rPr>
              <a:t>插装式</a:t>
            </a:r>
            <a:r>
              <a:rPr lang="en-US" altLang="zh-CN" b="1" dirty="0">
                <a:solidFill>
                  <a:schemeClr val="tx2"/>
                </a:solidFill>
              </a:rPr>
              <a:t>LED</a:t>
            </a:r>
            <a:r>
              <a:rPr lang="zh-CN" altLang="en-US" b="1" dirty="0">
                <a:solidFill>
                  <a:schemeClr val="tx2"/>
                </a:solidFill>
              </a:rPr>
              <a:t>封装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72201" y="632223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3-28 </a:t>
            </a:r>
            <a:r>
              <a:rPr lang="zh-CN" altLang="en-US" b="1" dirty="0">
                <a:solidFill>
                  <a:schemeClr val="tx2"/>
                </a:solidFill>
              </a:rPr>
              <a:t> 贴片式</a:t>
            </a:r>
            <a:r>
              <a:rPr lang="en-US" altLang="zh-CN" b="1" dirty="0">
                <a:solidFill>
                  <a:schemeClr val="tx2"/>
                </a:solidFill>
              </a:rPr>
              <a:t>LED</a:t>
            </a:r>
            <a:r>
              <a:rPr lang="zh-CN" altLang="en-US" b="1" dirty="0">
                <a:solidFill>
                  <a:schemeClr val="tx2"/>
                </a:solidFill>
              </a:rPr>
              <a:t>封装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CF588D3-1DA6-4AE1-A7CA-995783971959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4115208706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三极管</a:t>
            </a:r>
          </a:p>
        </p:txBody>
      </p:sp>
      <p:sp>
        <p:nvSpPr>
          <p:cNvPr id="6" name="矩形 5"/>
          <p:cNvSpPr/>
          <p:nvPr/>
        </p:nvSpPr>
        <p:spPr>
          <a:xfrm>
            <a:off x="337350" y="1757778"/>
            <a:ext cx="8195090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三极管分为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PNP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型和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NPN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型，三极管的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个引脚分别为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3-29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所示。三极管的标志为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NPN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PNP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，原理图符号如图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3-30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140968"/>
            <a:ext cx="2771130" cy="24162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30" y="3315070"/>
            <a:ext cx="3764606" cy="201185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41866" y="585257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3-29 </a:t>
            </a:r>
            <a:r>
              <a:rPr lang="zh-CN" altLang="en-US" b="1" dirty="0">
                <a:solidFill>
                  <a:schemeClr val="tx2"/>
                </a:solidFill>
              </a:rPr>
              <a:t> 三极管实物图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148064" y="585257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3-30</a:t>
            </a:r>
            <a:r>
              <a:rPr lang="zh-CN" altLang="en-US" b="1" dirty="0">
                <a:solidFill>
                  <a:schemeClr val="tx2"/>
                </a:solidFill>
              </a:rPr>
              <a:t> 三极管原理图符号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62E7E2-8DA8-4EC0-94AA-8BBD00061040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367003623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三极管</a:t>
            </a:r>
          </a:p>
        </p:txBody>
      </p:sp>
      <p:sp>
        <p:nvSpPr>
          <p:cNvPr id="6" name="矩形 5"/>
          <p:cNvSpPr/>
          <p:nvPr/>
        </p:nvSpPr>
        <p:spPr>
          <a:xfrm>
            <a:off x="337350" y="1757778"/>
            <a:ext cx="8195089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直插式三极管的封装为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系列以及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BCY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系列，如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TO-92A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BCY-W3/E4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3-31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所示。贴片式三极管封装为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系列，图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3-32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SOT23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SOT89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0" y="3246393"/>
            <a:ext cx="3873856" cy="21268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509914"/>
            <a:ext cx="2952328" cy="186330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7351" y="5726333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3-31 </a:t>
            </a:r>
            <a:r>
              <a:rPr lang="zh-CN" altLang="en-US" b="1" dirty="0">
                <a:solidFill>
                  <a:schemeClr val="tx2"/>
                </a:solidFill>
              </a:rPr>
              <a:t> 直插式封装</a:t>
            </a:r>
            <a:r>
              <a:rPr lang="en-US" altLang="zh-CN" b="1" dirty="0">
                <a:solidFill>
                  <a:schemeClr val="tx2"/>
                </a:solidFill>
              </a:rPr>
              <a:t>TO-92A</a:t>
            </a:r>
            <a:r>
              <a:rPr lang="zh-CN" altLang="en-US" b="1" dirty="0">
                <a:solidFill>
                  <a:schemeClr val="tx2"/>
                </a:solidFill>
              </a:rPr>
              <a:t>和</a:t>
            </a:r>
            <a:r>
              <a:rPr lang="en-US" altLang="zh-CN" b="1" dirty="0">
                <a:solidFill>
                  <a:schemeClr val="tx2"/>
                </a:solidFill>
              </a:rPr>
              <a:t>BCY-W3/E4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04048" y="572633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3-32 </a:t>
            </a:r>
            <a:r>
              <a:rPr lang="zh-CN" altLang="en-US" b="1" dirty="0">
                <a:solidFill>
                  <a:schemeClr val="tx2"/>
                </a:solidFill>
              </a:rPr>
              <a:t> 贴片封装</a:t>
            </a:r>
            <a:r>
              <a:rPr lang="en-US" altLang="zh-CN" b="1" dirty="0">
                <a:solidFill>
                  <a:schemeClr val="tx2"/>
                </a:solidFill>
              </a:rPr>
              <a:t>SOT23</a:t>
            </a:r>
            <a:r>
              <a:rPr lang="zh-CN" altLang="en-US" b="1" dirty="0">
                <a:solidFill>
                  <a:schemeClr val="tx2"/>
                </a:solidFill>
              </a:rPr>
              <a:t>和</a:t>
            </a:r>
            <a:r>
              <a:rPr lang="en-US" altLang="zh-CN" b="1" dirty="0">
                <a:solidFill>
                  <a:schemeClr val="tx2"/>
                </a:solidFill>
              </a:rPr>
              <a:t>SOT89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F6EA8B-25FF-4A0F-B7AE-9C0C1C6702C3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150975113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集成电路</a:t>
            </a:r>
            <a:r>
              <a:rPr lang="en-US" altLang="zh-CN" sz="2200" dirty="0">
                <a:latin typeface="+mn-ea"/>
              </a:rPr>
              <a:t>IC</a:t>
            </a:r>
            <a:endParaRPr lang="zh-CN" altLang="en-US" sz="22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5107" y="1784412"/>
            <a:ext cx="8105324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常用的集成电路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IC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3-33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所示。集成电路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IC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有双列直插式封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装形式（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DIP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）。常用集成电路的电路原理图符号如图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3-34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8" y="3621579"/>
            <a:ext cx="3535986" cy="17908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00075"/>
            <a:ext cx="3132091" cy="3116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06083" y="5702857"/>
            <a:ext cx="323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3-33 </a:t>
            </a:r>
            <a:r>
              <a:rPr lang="zh-CN" altLang="en-US" b="1" dirty="0">
                <a:solidFill>
                  <a:schemeClr val="tx2"/>
                </a:solidFill>
              </a:rPr>
              <a:t> 集成电路</a:t>
            </a:r>
            <a:r>
              <a:rPr lang="en-US" altLang="zh-CN" b="1" dirty="0">
                <a:solidFill>
                  <a:schemeClr val="tx2"/>
                </a:solidFill>
              </a:rPr>
              <a:t>IC</a:t>
            </a:r>
            <a:r>
              <a:rPr lang="zh-CN" altLang="en-US" b="1" dirty="0">
                <a:solidFill>
                  <a:schemeClr val="tx2"/>
                </a:solidFill>
              </a:rPr>
              <a:t>实物图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04049" y="6072189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3-34  </a:t>
            </a:r>
            <a:r>
              <a:rPr lang="zh-CN" altLang="en-US" b="1" dirty="0">
                <a:solidFill>
                  <a:schemeClr val="tx2"/>
                </a:solidFill>
              </a:rPr>
              <a:t>集成电路原理图符号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365C1C-A187-4838-B9C6-C15966F44F4C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219631894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集成电路</a:t>
            </a:r>
            <a:r>
              <a:rPr lang="en-US" altLang="zh-CN" sz="2200" dirty="0">
                <a:latin typeface="+mn-ea"/>
              </a:rPr>
              <a:t>IC</a:t>
            </a:r>
            <a:endParaRPr lang="zh-CN" altLang="en-US" sz="22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67135"/>
            <a:ext cx="1584176" cy="31345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20" y="2847700"/>
            <a:ext cx="2232853" cy="27967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76" y="2564904"/>
            <a:ext cx="3147333" cy="32464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528" y="5982548"/>
            <a:ext cx="344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3-35 </a:t>
            </a:r>
            <a:r>
              <a:rPr lang="zh-CN" altLang="en-US" b="1" dirty="0">
                <a:solidFill>
                  <a:schemeClr val="tx2"/>
                </a:solidFill>
              </a:rPr>
              <a:t>集成电路</a:t>
            </a:r>
            <a:r>
              <a:rPr lang="en-US" altLang="zh-CN" b="1" dirty="0">
                <a:solidFill>
                  <a:schemeClr val="tx2"/>
                </a:solidFill>
              </a:rPr>
              <a:t>IC</a:t>
            </a:r>
            <a:r>
              <a:rPr lang="zh-CN" altLang="en-US" b="1" dirty="0">
                <a:solidFill>
                  <a:schemeClr val="tx2"/>
                </a:solidFill>
              </a:rPr>
              <a:t>封装</a:t>
            </a:r>
            <a:r>
              <a:rPr lang="en-US" altLang="zh-CN" b="1" dirty="0">
                <a:solidFill>
                  <a:schemeClr val="tx2"/>
                </a:solidFill>
              </a:rPr>
              <a:t>DIP</a:t>
            </a:r>
            <a:r>
              <a:rPr lang="zh-CN" altLang="en-US" b="1" dirty="0">
                <a:solidFill>
                  <a:schemeClr val="tx2"/>
                </a:solidFill>
              </a:rPr>
              <a:t>系列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5107" y="1784412"/>
            <a:ext cx="8105324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集成电路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IC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封装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DIP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3-35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所示，贴片式封装为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系列、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SOJ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系列以及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3-36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72000" y="5954913"/>
            <a:ext cx="344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3-36</a:t>
            </a:r>
            <a:r>
              <a:rPr lang="zh-CN" altLang="en-US" b="1" dirty="0">
                <a:solidFill>
                  <a:schemeClr val="tx2"/>
                </a:solidFill>
              </a:rPr>
              <a:t> 集成电路的贴片式封装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76515E-808A-40FE-AEC8-7EF9DCBB2B14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106874780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单排多针插座</a:t>
            </a:r>
          </a:p>
        </p:txBody>
      </p:sp>
      <p:sp>
        <p:nvSpPr>
          <p:cNvPr id="8" name="矩形 7"/>
          <p:cNvSpPr/>
          <p:nvPr/>
        </p:nvSpPr>
        <p:spPr>
          <a:xfrm>
            <a:off x="355106" y="1784412"/>
            <a:ext cx="8393357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单排多针插座的实物图如图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3-37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所示，单排多针插座的标志为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Header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，原理图符号如图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3-38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所示，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Header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后的数字表示单排插座的针数，如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Header7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脚单排插座。其封装形式为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SIP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3-39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0" y="3572603"/>
            <a:ext cx="2322209" cy="14772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01" y="3744250"/>
            <a:ext cx="2902612" cy="23760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46" y="3455772"/>
            <a:ext cx="2522817" cy="17659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5221744"/>
            <a:ext cx="35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3-37</a:t>
            </a:r>
            <a:r>
              <a:rPr lang="zh-CN" altLang="en-US" b="1" dirty="0">
                <a:solidFill>
                  <a:schemeClr val="tx2"/>
                </a:solidFill>
              </a:rPr>
              <a:t> 单排多针插座实物图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11819" y="6200220"/>
            <a:ext cx="36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3-38</a:t>
            </a:r>
            <a:r>
              <a:rPr lang="zh-CN" altLang="en-US" b="1" dirty="0">
                <a:solidFill>
                  <a:schemeClr val="tx2"/>
                </a:solidFill>
              </a:rPr>
              <a:t> 单排多针插座原理图符号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17981" y="5436966"/>
            <a:ext cx="362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3-39</a:t>
            </a:r>
            <a:r>
              <a:rPr lang="zh-CN" altLang="en-US" b="1" dirty="0">
                <a:solidFill>
                  <a:schemeClr val="tx2"/>
                </a:solidFill>
              </a:rPr>
              <a:t> 单排多针插座封装</a:t>
            </a:r>
            <a:r>
              <a:rPr lang="en-US" altLang="zh-CN" b="1" dirty="0">
                <a:solidFill>
                  <a:schemeClr val="tx2"/>
                </a:solidFill>
              </a:rPr>
              <a:t>SIP</a:t>
            </a:r>
            <a:r>
              <a:rPr lang="zh-CN" altLang="en-US" b="1" dirty="0">
                <a:solidFill>
                  <a:schemeClr val="tx2"/>
                </a:solidFill>
              </a:rPr>
              <a:t>系列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C6019E1-93D4-4699-98BA-43635BFA46F2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252077011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18" y="444006"/>
            <a:ext cx="47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本节学习内容及目标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1560" y="1412776"/>
            <a:ext cx="7767776" cy="2593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•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元器件封装技术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•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元器件封装的具体形式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•Altium Designer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中的元器件及其封装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•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向导和手工创建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PCB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封装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850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整流桥</a:t>
            </a:r>
          </a:p>
        </p:txBody>
      </p:sp>
      <p:sp>
        <p:nvSpPr>
          <p:cNvPr id="8" name="矩形 7"/>
          <p:cNvSpPr/>
          <p:nvPr/>
        </p:nvSpPr>
        <p:spPr>
          <a:xfrm>
            <a:off x="323528" y="1748820"/>
            <a:ext cx="8105324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整流桥的实物如图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3-40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所示。整流桥标志为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Bridge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，其封装属性为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系列。整流桥的原理图符号如图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3-41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所示，其封装形式如图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3-42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6" y="3440310"/>
            <a:ext cx="2751058" cy="22176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82" y="2790987"/>
            <a:ext cx="2354784" cy="3345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59" y="3381027"/>
            <a:ext cx="2839716" cy="18554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3362" y="597960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3-40</a:t>
            </a:r>
            <a:r>
              <a:rPr lang="zh-CN" altLang="en-US" b="1" dirty="0">
                <a:solidFill>
                  <a:schemeClr val="tx2"/>
                </a:solidFill>
              </a:rPr>
              <a:t> 整流桥实物图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59832" y="6348937"/>
            <a:ext cx="29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3-41</a:t>
            </a:r>
            <a:r>
              <a:rPr lang="zh-CN" altLang="en-US" b="1" dirty="0">
                <a:solidFill>
                  <a:schemeClr val="tx2"/>
                </a:solidFill>
              </a:rPr>
              <a:t> 整流桥原理图符号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44899" y="5688699"/>
            <a:ext cx="35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3-42  </a:t>
            </a:r>
            <a:r>
              <a:rPr lang="zh-CN" altLang="en-US" b="1" dirty="0">
                <a:solidFill>
                  <a:schemeClr val="tx2"/>
                </a:solidFill>
              </a:rPr>
              <a:t>单排多针插座实物图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76460" y="5258477"/>
            <a:ext cx="2839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(a)D-38</a:t>
            </a:r>
            <a:r>
              <a:rPr lang="zh-CN" altLang="en-US" sz="1400" dirty="0">
                <a:solidFill>
                  <a:schemeClr val="tx2"/>
                </a:solidFill>
              </a:rPr>
              <a:t>封装     </a:t>
            </a:r>
            <a:r>
              <a:rPr lang="en-US" altLang="zh-CN" sz="1400" dirty="0">
                <a:solidFill>
                  <a:schemeClr val="tx2"/>
                </a:solidFill>
              </a:rPr>
              <a:t>(b)D-46_6A</a:t>
            </a:r>
            <a:r>
              <a:rPr lang="zh-CN" altLang="en-US" sz="1400" dirty="0">
                <a:solidFill>
                  <a:schemeClr val="tx2"/>
                </a:solidFill>
              </a:rPr>
              <a:t>封装</a:t>
            </a:r>
            <a:endParaRPr lang="en-US" altLang="zh-CN" sz="1400" dirty="0">
              <a:solidFill>
                <a:schemeClr val="tx2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49B49A-39FB-4F42-852A-4BEA76C1C22B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3183493528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086324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数码管</a:t>
            </a:r>
          </a:p>
        </p:txBody>
      </p:sp>
      <p:sp>
        <p:nvSpPr>
          <p:cNvPr id="8" name="矩形 7"/>
          <p:cNvSpPr/>
          <p:nvPr/>
        </p:nvSpPr>
        <p:spPr>
          <a:xfrm>
            <a:off x="355107" y="1784412"/>
            <a:ext cx="8105324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数码管的实物图如图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3-43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所示。数码管标志为</a:t>
            </a:r>
            <a:r>
              <a:rPr lang="en-US" altLang="zh-CN" sz="2000" b="1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Dpy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Amber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，其电路原理图符号如图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3-44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所示，封装形式为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LEDDIP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系列，如图</a:t>
            </a:r>
            <a:r>
              <a:rPr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3-45</a:t>
            </a:r>
            <a:r>
              <a:rPr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所示。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40968"/>
            <a:ext cx="1988992" cy="30939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48" y="3070210"/>
            <a:ext cx="2612711" cy="2520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55" y="3070210"/>
            <a:ext cx="1923793" cy="26724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544" y="6351165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3-43</a:t>
            </a:r>
            <a:r>
              <a:rPr lang="zh-CN" altLang="en-US" b="1" dirty="0">
                <a:solidFill>
                  <a:schemeClr val="tx2"/>
                </a:solidFill>
              </a:rPr>
              <a:t> 数码管实物图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84171" y="5867852"/>
            <a:ext cx="28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3-44</a:t>
            </a:r>
            <a:r>
              <a:rPr lang="zh-CN" altLang="en-US" b="1" dirty="0">
                <a:solidFill>
                  <a:schemeClr val="tx2"/>
                </a:solidFill>
              </a:rPr>
              <a:t> 数码管原理图符号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28184" y="6166499"/>
            <a:ext cx="271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图</a:t>
            </a:r>
            <a:r>
              <a:rPr lang="en-US" altLang="zh-CN" b="1" dirty="0">
                <a:solidFill>
                  <a:schemeClr val="tx2"/>
                </a:solidFill>
              </a:rPr>
              <a:t>3-45 </a:t>
            </a:r>
            <a:r>
              <a:rPr lang="zh-CN" altLang="en-US" b="1" dirty="0">
                <a:solidFill>
                  <a:schemeClr val="tx2"/>
                </a:solidFill>
              </a:rPr>
              <a:t>数码管封装形式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23C465-17FE-4818-B31C-547018E2D17B}"/>
              </a:ext>
            </a:extLst>
          </p:cNvPr>
          <p:cNvSpPr/>
          <p:nvPr/>
        </p:nvSpPr>
        <p:spPr>
          <a:xfrm>
            <a:off x="204185" y="408372"/>
            <a:ext cx="6384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Altium Designer</a:t>
            </a:r>
            <a:r>
              <a:rPr lang="zh-CN" altLang="en-US" sz="2800" b="1" dirty="0"/>
              <a:t>中的元器件及其封装</a:t>
            </a:r>
          </a:p>
        </p:txBody>
      </p:sp>
    </p:spTree>
    <p:extLst>
      <p:ext uri="{BB962C8B-B14F-4D97-AF65-F5344CB8AC3E}">
        <p14:creationId xmlns:p14="http://schemas.microsoft.com/office/powerpoint/2010/main" val="273235192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PCB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封装设计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9512" y="1052736"/>
            <a:ext cx="7344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3.2.1 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创建封装库文件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457200" y="1844824"/>
            <a:ext cx="8686800" cy="43924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/>
              <a:t>• </a:t>
            </a:r>
            <a:r>
              <a:rPr lang="zh-CN" altLang="en-US" sz="2400" b="1" dirty="0"/>
              <a:t>打开创建的项目文件</a:t>
            </a:r>
            <a:r>
              <a:rPr lang="en-US" altLang="zh-CN" sz="2400" b="1" dirty="0" err="1"/>
              <a:t>xxx.PrjPCB</a:t>
            </a:r>
            <a:r>
              <a:rPr lang="zh-CN" altLang="en-US" sz="2400" b="1" dirty="0"/>
              <a:t>； 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/>
              <a:t>• </a:t>
            </a:r>
            <a:r>
              <a:rPr lang="zh-CN" altLang="en-US" sz="2400" b="1" dirty="0"/>
              <a:t>封装库文件的创建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     右键单击项目文件，选择</a:t>
            </a:r>
            <a:r>
              <a:rPr lang="zh-CN" altLang="en-US" sz="2400" b="1" dirty="0">
                <a:solidFill>
                  <a:schemeClr val="tx2"/>
                </a:solidFill>
              </a:rPr>
              <a:t>添加新的</a:t>
            </a:r>
            <a:r>
              <a:rPr lang="en-US" altLang="zh-CN" sz="2400" b="1" dirty="0">
                <a:solidFill>
                  <a:schemeClr val="tx2"/>
                </a:solidFill>
              </a:rPr>
              <a:t>…</a:t>
            </a:r>
            <a:r>
              <a:rPr lang="zh-CN" altLang="en-US" sz="2400" b="1" dirty="0">
                <a:solidFill>
                  <a:schemeClr val="tx2"/>
                </a:solidFill>
              </a:rPr>
              <a:t>到工程</a:t>
            </a:r>
            <a:r>
              <a:rPr lang="en-US" altLang="zh-CN" sz="2400" b="1" dirty="0"/>
              <a:t>→</a:t>
            </a:r>
            <a:r>
              <a:rPr lang="en-US" altLang="zh-CN" sz="2400" b="1" dirty="0">
                <a:solidFill>
                  <a:schemeClr val="tx2"/>
                </a:solidFill>
              </a:rPr>
              <a:t>PCB  Library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/>
              <a:t>      </a:t>
            </a:r>
            <a:r>
              <a:rPr lang="zh-CN" altLang="en-US" sz="2400" b="1" dirty="0"/>
              <a:t>软件在当前项目文件夹下建立了封装库文件</a:t>
            </a:r>
            <a:r>
              <a:rPr lang="en-US" altLang="zh-CN" sz="2400" b="1" dirty="0"/>
              <a:t>PcbLib1.</a:t>
            </a:r>
            <a:r>
              <a:rPr lang="en-US" altLang="zh-CN" sz="2400" b="1" dirty="0">
                <a:solidFill>
                  <a:srgbClr val="FF0000"/>
                </a:solidFill>
              </a:rPr>
              <a:t>PcbLib</a:t>
            </a:r>
            <a:r>
              <a:rPr lang="zh-CN" altLang="en-US" sz="2400" b="1" dirty="0"/>
              <a:t>；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• </a:t>
            </a:r>
            <a:r>
              <a:rPr lang="zh-CN" altLang="en-US" sz="2400" b="1" dirty="0"/>
              <a:t>右键单击封装库文件，选择</a:t>
            </a:r>
            <a:r>
              <a:rPr lang="zh-CN" altLang="en-US" sz="2400" b="1" dirty="0">
                <a:solidFill>
                  <a:schemeClr val="tx2"/>
                </a:solidFill>
              </a:rPr>
              <a:t>另存为</a:t>
            </a:r>
            <a:r>
              <a:rPr lang="zh-CN" altLang="en-US" sz="2400" b="1" dirty="0"/>
              <a:t>，检查路径，修改文件名为“</a:t>
            </a:r>
            <a:r>
              <a:rPr lang="en-US" altLang="zh-CN" sz="2400" b="1" dirty="0"/>
              <a:t>myPcbLib1.PcbLib</a:t>
            </a:r>
            <a:r>
              <a:rPr lang="zh-CN" altLang="en-US" sz="2400" b="1" dirty="0"/>
              <a:t>”，保存文件。</a:t>
            </a:r>
          </a:p>
        </p:txBody>
      </p:sp>
    </p:spTree>
    <p:extLst>
      <p:ext uri="{BB962C8B-B14F-4D97-AF65-F5344CB8AC3E}">
        <p14:creationId xmlns:p14="http://schemas.microsoft.com/office/powerpoint/2010/main" val="2721910987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8" y="692696"/>
            <a:ext cx="9144001" cy="5256584"/>
          </a:xfrm>
          <a:prstGeom prst="rect">
            <a:avLst/>
          </a:prstGeom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971600" y="6093296"/>
            <a:ext cx="6696744" cy="5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封装库编辑器窗口布局</a:t>
            </a:r>
          </a:p>
        </p:txBody>
      </p:sp>
      <p:sp>
        <p:nvSpPr>
          <p:cNvPr id="4" name="圆角矩形标注 3"/>
          <p:cNvSpPr/>
          <p:nvPr/>
        </p:nvSpPr>
        <p:spPr>
          <a:xfrm>
            <a:off x="6012160" y="1988840"/>
            <a:ext cx="1008000" cy="432048"/>
          </a:xfrm>
          <a:prstGeom prst="wedgeRoundRectCallout">
            <a:avLst>
              <a:gd name="adj1" fmla="val -53078"/>
              <a:gd name="adj2" fmla="val -1247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n-ea"/>
              </a:rPr>
              <a:t>工具栏</a:t>
            </a:r>
          </a:p>
        </p:txBody>
      </p:sp>
      <p:sp>
        <p:nvSpPr>
          <p:cNvPr id="5" name="圆角矩形标注 4"/>
          <p:cNvSpPr/>
          <p:nvPr/>
        </p:nvSpPr>
        <p:spPr>
          <a:xfrm>
            <a:off x="2195736" y="1330512"/>
            <a:ext cx="1008112" cy="432048"/>
          </a:xfrm>
          <a:prstGeom prst="wedgeRoundRectCallout">
            <a:avLst>
              <a:gd name="adj1" fmla="val -59652"/>
              <a:gd name="adj2" fmla="val -957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菜单栏</a:t>
            </a:r>
          </a:p>
        </p:txBody>
      </p:sp>
      <p:sp>
        <p:nvSpPr>
          <p:cNvPr id="6" name="圆角矩形标注 5"/>
          <p:cNvSpPr/>
          <p:nvPr/>
        </p:nvSpPr>
        <p:spPr>
          <a:xfrm flipH="1">
            <a:off x="1392733" y="3639107"/>
            <a:ext cx="1811114" cy="365957"/>
          </a:xfrm>
          <a:prstGeom prst="wedgeRoundRectCallout">
            <a:avLst>
              <a:gd name="adj1" fmla="val 64333"/>
              <a:gd name="adj2" fmla="val 133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元件图元区域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893164" y="5298652"/>
            <a:ext cx="1824956" cy="432451"/>
          </a:xfrm>
          <a:prstGeom prst="wedgeRoundRectCallout">
            <a:avLst>
              <a:gd name="adj1" fmla="val -50836"/>
              <a:gd name="adj2" fmla="val 78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封装库面板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1115616" y="4577968"/>
            <a:ext cx="1872208" cy="432451"/>
          </a:xfrm>
          <a:prstGeom prst="wedgeRoundRectCallout">
            <a:avLst>
              <a:gd name="adj1" fmla="val -50836"/>
              <a:gd name="adj2" fmla="val 78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缩略显示区域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5220072" y="3105021"/>
            <a:ext cx="1223968" cy="432451"/>
          </a:xfrm>
          <a:prstGeom prst="wedgeRoundRectCallout">
            <a:avLst>
              <a:gd name="adj1" fmla="val -23377"/>
              <a:gd name="adj2" fmla="val 579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工作区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1259632" y="2608212"/>
            <a:ext cx="1350193" cy="387462"/>
          </a:xfrm>
          <a:prstGeom prst="wedgeRoundRectCallout">
            <a:avLst>
              <a:gd name="adj1" fmla="val -58921"/>
              <a:gd name="adj2" fmla="val 1121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器件区域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7668344" y="2423060"/>
            <a:ext cx="1152016" cy="435934"/>
          </a:xfrm>
          <a:prstGeom prst="wedgeRoundRectCallout">
            <a:avLst>
              <a:gd name="adj1" fmla="val 59408"/>
              <a:gd name="adj2" fmla="val -2093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n-ea"/>
              </a:rPr>
              <a:t>侧边栏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4700228" y="5009163"/>
            <a:ext cx="1223968" cy="432451"/>
          </a:xfrm>
          <a:prstGeom prst="wedgeRoundRectCallout">
            <a:avLst>
              <a:gd name="adj1" fmla="val -60731"/>
              <a:gd name="adj2" fmla="val 136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层显示</a:t>
            </a:r>
          </a:p>
        </p:txBody>
      </p:sp>
    </p:spTree>
    <p:extLst>
      <p:ext uri="{BB962C8B-B14F-4D97-AF65-F5344CB8AC3E}">
        <p14:creationId xmlns:p14="http://schemas.microsoft.com/office/powerpoint/2010/main" val="84818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>
            <a:spLocks/>
          </p:cNvSpPr>
          <p:nvPr/>
        </p:nvSpPr>
        <p:spPr>
          <a:xfrm>
            <a:off x="467544" y="476672"/>
            <a:ext cx="8219256" cy="738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3.2.2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封装库编辑器参数设置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520" y="6297997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3027DD"/>
                </a:solidFill>
              </a:rPr>
              <a:t>参数可选默认，也可根据个人需要设置，调用方法如图所示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122134" y="5948618"/>
            <a:ext cx="204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参数设置界面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8" y="1208678"/>
            <a:ext cx="2721471" cy="48986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96" y="1223474"/>
            <a:ext cx="6162726" cy="46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58426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>
            <a:spLocks/>
          </p:cNvSpPr>
          <p:nvPr/>
        </p:nvSpPr>
        <p:spPr>
          <a:xfrm>
            <a:off x="457200" y="476806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3.2.3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向导创建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PCB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封装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1146144"/>
            <a:ext cx="6264696" cy="3762663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395536" y="5517232"/>
            <a:ext cx="8479189" cy="59431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altLang="zh-CN" sz="1600" b="1" dirty="0"/>
              <a:t>•</a:t>
            </a:r>
            <a:r>
              <a:rPr lang="zh-CN" altLang="en-US" sz="1600" b="1" dirty="0"/>
              <a:t>焊盘的</a:t>
            </a:r>
            <a:r>
              <a:rPr lang="zh-CN" altLang="en-US" sz="1600" b="1" dirty="0">
                <a:solidFill>
                  <a:srgbClr val="FF0000"/>
                </a:solidFill>
              </a:rPr>
              <a:t>长度</a:t>
            </a:r>
            <a:r>
              <a:rPr lang="zh-CN" altLang="en-US" sz="1600" b="1" dirty="0"/>
              <a:t>没有给出，可以根据给出的参数</a:t>
            </a:r>
            <a:r>
              <a:rPr lang="en-US" altLang="zh-CN" sz="1600" b="1" dirty="0"/>
              <a:t>H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E</a:t>
            </a:r>
            <a:r>
              <a:rPr lang="zh-CN" altLang="en-US" sz="1600" b="1" dirty="0"/>
              <a:t>计算，长度</a:t>
            </a:r>
            <a:r>
              <a:rPr lang="en-US" altLang="zh-CN" sz="1600" b="1" dirty="0"/>
              <a:t>=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H-E</a:t>
            </a:r>
            <a:r>
              <a:rPr lang="zh-CN" altLang="en-US" sz="1600" b="1" dirty="0"/>
              <a:t>）</a:t>
            </a:r>
            <a:r>
              <a:rPr lang="en-US" altLang="zh-CN" sz="1600" b="1" dirty="0"/>
              <a:t>/2</a:t>
            </a:r>
            <a:r>
              <a:rPr lang="zh-CN" altLang="en-US" sz="1600" b="1" dirty="0"/>
              <a:t>，并留有一定余量，此处设置为</a:t>
            </a:r>
            <a:r>
              <a:rPr lang="en-US" altLang="zh-CN" sz="1600" b="1" dirty="0">
                <a:solidFill>
                  <a:srgbClr val="FF0000"/>
                </a:solidFill>
              </a:rPr>
              <a:t>1.25mm</a:t>
            </a:r>
            <a:r>
              <a:rPr lang="zh-CN" altLang="en-US" sz="1600" b="1" dirty="0"/>
              <a:t>。</a:t>
            </a:r>
            <a:endParaRPr lang="en-US" altLang="zh-CN" sz="1600" b="1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402456" y="4906400"/>
            <a:ext cx="6319604" cy="39240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altLang="zh-CN" sz="1600" b="1" dirty="0"/>
              <a:t>•</a:t>
            </a:r>
            <a:r>
              <a:rPr lang="zh-CN" altLang="en-US" sz="1600" b="1" dirty="0"/>
              <a:t>以</a:t>
            </a:r>
            <a:r>
              <a:rPr lang="en-US" altLang="zh-CN" sz="1600" b="1" dirty="0"/>
              <a:t>LF347</a:t>
            </a:r>
            <a:r>
              <a:rPr lang="zh-CN" altLang="en-US" sz="1600" b="1" dirty="0"/>
              <a:t>为例，用向导创建</a:t>
            </a:r>
            <a:r>
              <a:rPr lang="en-US" altLang="zh-CN" sz="1600" b="1" dirty="0"/>
              <a:t>PCB</a:t>
            </a:r>
            <a:r>
              <a:rPr lang="zh-CN" altLang="en-US" sz="1600" b="1" dirty="0"/>
              <a:t>封装时首先需要选择合适的封装模型</a:t>
            </a:r>
            <a:endParaRPr lang="en-US" altLang="zh-CN" sz="1600" b="1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395536" y="5196599"/>
            <a:ext cx="8424936" cy="3206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altLang="zh-CN" sz="1600" b="1" dirty="0"/>
              <a:t>•</a:t>
            </a:r>
            <a:r>
              <a:rPr lang="zh-CN" altLang="en-US" sz="1600" b="1" dirty="0"/>
              <a:t>需要知道焊盘的宽度和长度，图中焊盘</a:t>
            </a:r>
            <a:r>
              <a:rPr lang="zh-CN" altLang="en-US" sz="1600" b="1" dirty="0">
                <a:solidFill>
                  <a:srgbClr val="FF0000"/>
                </a:solidFill>
              </a:rPr>
              <a:t>宽度</a:t>
            </a:r>
            <a:r>
              <a:rPr lang="zh-CN" altLang="en-US" sz="1600" b="1" dirty="0"/>
              <a:t>为</a:t>
            </a:r>
            <a:r>
              <a:rPr lang="en-US" altLang="zh-CN" sz="1600" b="1" dirty="0"/>
              <a:t>B</a:t>
            </a:r>
            <a:r>
              <a:rPr lang="zh-CN" altLang="en-US" sz="1600" b="1" dirty="0"/>
              <a:t>，设置为</a:t>
            </a:r>
            <a:r>
              <a:rPr lang="en-US" altLang="zh-CN" sz="1600" b="1" dirty="0">
                <a:solidFill>
                  <a:srgbClr val="FF0000"/>
                </a:solidFill>
              </a:rPr>
              <a:t>0.5mm</a:t>
            </a:r>
          </a:p>
        </p:txBody>
      </p:sp>
      <p:sp>
        <p:nvSpPr>
          <p:cNvPr id="13" name="矩形 12"/>
          <p:cNvSpPr/>
          <p:nvPr/>
        </p:nvSpPr>
        <p:spPr>
          <a:xfrm>
            <a:off x="1763688" y="4382860"/>
            <a:ext cx="864096" cy="1440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789556" y="2348880"/>
            <a:ext cx="144016" cy="10081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21030" y="2564904"/>
            <a:ext cx="152322" cy="57606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402947" y="6054776"/>
            <a:ext cx="3232949" cy="3206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altLang="zh-CN" sz="1600" b="1" dirty="0"/>
              <a:t>•</a:t>
            </a:r>
            <a:r>
              <a:rPr lang="zh-CN" altLang="en-US" sz="1600" b="1" dirty="0"/>
              <a:t>相邻</a:t>
            </a:r>
            <a:r>
              <a:rPr lang="zh-CN" altLang="en-US" sz="1600" b="1" dirty="0">
                <a:solidFill>
                  <a:srgbClr val="FF0000"/>
                </a:solidFill>
              </a:rPr>
              <a:t>焊盘间距</a:t>
            </a:r>
            <a:r>
              <a:rPr lang="zh-CN" altLang="en-US" sz="1600" b="1" dirty="0"/>
              <a:t>为</a:t>
            </a:r>
            <a:r>
              <a:rPr lang="en-US" altLang="zh-CN" sz="1600" b="1" dirty="0"/>
              <a:t>e</a:t>
            </a:r>
            <a:r>
              <a:rPr lang="zh-CN" altLang="en-US" sz="1600" b="1" dirty="0"/>
              <a:t>，即</a:t>
            </a:r>
            <a:r>
              <a:rPr lang="en-US" altLang="zh-CN" sz="1600" b="1" dirty="0">
                <a:solidFill>
                  <a:srgbClr val="FF0000"/>
                </a:solidFill>
              </a:rPr>
              <a:t>1.27mm</a:t>
            </a:r>
            <a:r>
              <a:rPr lang="zh-CN" altLang="en-US" sz="1600" b="1" dirty="0"/>
              <a:t>，</a:t>
            </a:r>
            <a:endParaRPr lang="en-US" altLang="zh-CN" sz="1600" b="1" dirty="0"/>
          </a:p>
        </p:txBody>
      </p:sp>
      <p:sp>
        <p:nvSpPr>
          <p:cNvPr id="17" name="圆角矩形 16"/>
          <p:cNvSpPr/>
          <p:nvPr/>
        </p:nvSpPr>
        <p:spPr>
          <a:xfrm>
            <a:off x="1665046" y="3446636"/>
            <a:ext cx="818722" cy="19814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940152" y="4227044"/>
            <a:ext cx="936104" cy="86400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3405696" y="6066075"/>
            <a:ext cx="5391722" cy="2962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Font typeface="Arial" charset="0"/>
              <a:buNone/>
            </a:pPr>
            <a:r>
              <a:rPr lang="zh-CN" altLang="en-US" sz="1600" b="1" dirty="0"/>
              <a:t>两列焊盘的</a:t>
            </a:r>
            <a:r>
              <a:rPr lang="zh-CN" altLang="en-US" sz="1600" b="1" dirty="0">
                <a:solidFill>
                  <a:srgbClr val="FF0000"/>
                </a:solidFill>
              </a:rPr>
              <a:t>中心间距</a:t>
            </a:r>
            <a:r>
              <a:rPr lang="zh-CN" altLang="en-US" sz="1600" b="1" dirty="0"/>
              <a:t>为“</a:t>
            </a:r>
            <a:r>
              <a:rPr lang="en-US" altLang="zh-CN" sz="1600" b="1" dirty="0"/>
              <a:t>E</a:t>
            </a:r>
            <a:r>
              <a:rPr lang="zh-CN" altLang="en-US" sz="1600" b="1" dirty="0"/>
              <a:t>加上焊盘长度”，取</a:t>
            </a:r>
            <a:r>
              <a:rPr lang="en-US" altLang="zh-CN" sz="1600" b="1" dirty="0">
                <a:solidFill>
                  <a:srgbClr val="FF0000"/>
                </a:solidFill>
              </a:rPr>
              <a:t>5.25mm</a:t>
            </a:r>
            <a:endParaRPr lang="en-US" altLang="zh-CN" sz="1600" b="1" dirty="0"/>
          </a:p>
        </p:txBody>
      </p:sp>
      <p:sp>
        <p:nvSpPr>
          <p:cNvPr id="20" name="矩形 19"/>
          <p:cNvSpPr/>
          <p:nvPr/>
        </p:nvSpPr>
        <p:spPr>
          <a:xfrm>
            <a:off x="5940152" y="3796660"/>
            <a:ext cx="936104" cy="10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940152" y="4334854"/>
            <a:ext cx="936104" cy="86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940152" y="4128303"/>
            <a:ext cx="936104" cy="86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402946" y="6316833"/>
            <a:ext cx="7985477" cy="29771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altLang="zh-CN" sz="1600" b="1" dirty="0"/>
              <a:t>•</a:t>
            </a:r>
            <a:r>
              <a:rPr lang="zh-CN" altLang="en-US" sz="1600" b="1" dirty="0">
                <a:solidFill>
                  <a:srgbClr val="FF0000"/>
                </a:solidFill>
              </a:rPr>
              <a:t>焊盘个数</a:t>
            </a:r>
            <a:r>
              <a:rPr lang="zh-CN" altLang="en-US" sz="1600" b="1" dirty="0"/>
              <a:t>为</a:t>
            </a:r>
            <a:r>
              <a:rPr lang="en-US" altLang="zh-CN" sz="1600" b="1" dirty="0">
                <a:solidFill>
                  <a:srgbClr val="FF0000"/>
                </a:solidFill>
              </a:rPr>
              <a:t>8</a:t>
            </a:r>
            <a:r>
              <a:rPr lang="zh-CN" altLang="en-US" sz="1600" b="1" dirty="0"/>
              <a:t>，有了这些参数后，就可以开始用向导创建</a:t>
            </a:r>
            <a:r>
              <a:rPr lang="en-US" altLang="zh-CN" sz="1600" b="1" dirty="0"/>
              <a:t>PCB</a:t>
            </a:r>
            <a:r>
              <a:rPr lang="zh-CN" altLang="en-US" sz="1600" b="1" dirty="0"/>
              <a:t>封装了。</a:t>
            </a:r>
            <a:endParaRPr lang="en-US" altLang="zh-CN" sz="1600" b="1" dirty="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2627784" y="4526876"/>
            <a:ext cx="2952328" cy="77433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5652120" y="3904660"/>
            <a:ext cx="288032" cy="139654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 flipV="1">
            <a:off x="2933572" y="3021835"/>
            <a:ext cx="1566420" cy="259228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1665046" y="2996952"/>
            <a:ext cx="3194986" cy="266429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942384" y="4194857"/>
            <a:ext cx="1080120" cy="139100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4562091" y="4394583"/>
            <a:ext cx="2088232" cy="123999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2074407" y="3644784"/>
            <a:ext cx="0" cy="256940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2195736" y="4306824"/>
            <a:ext cx="4040472" cy="190736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095376" y="1628800"/>
            <a:ext cx="494147" cy="1440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63688" y="2479492"/>
            <a:ext cx="1025868" cy="78336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2566121" y="3322836"/>
            <a:ext cx="2519305" cy="28000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143636" y="3315308"/>
            <a:ext cx="714380" cy="2143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内容占位符 2"/>
          <p:cNvSpPr txBox="1">
            <a:spLocks/>
          </p:cNvSpPr>
          <p:nvPr/>
        </p:nvSpPr>
        <p:spPr>
          <a:xfrm>
            <a:off x="6491098" y="4896672"/>
            <a:ext cx="2467804" cy="38971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zh-CN" altLang="en-US" sz="1600" b="1" dirty="0"/>
              <a:t>，然后确定元件的单位。</a:t>
            </a:r>
            <a:endParaRPr lang="en-US" altLang="zh-CN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31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7" grpId="0" animBg="1"/>
      <p:bldP spid="17" grpId="1" animBg="1"/>
      <p:bldP spid="18" grpId="0" animBg="1"/>
      <p:bldP spid="18" grpId="1" animBg="1"/>
      <p:bldP spid="19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/>
      <p:bldP spid="3" grpId="0" animBg="1"/>
      <p:bldP spid="3" grpId="1" animBg="1"/>
      <p:bldP spid="6" grpId="0" animBg="1"/>
      <p:bldP spid="6" grpId="1" animBg="1"/>
      <p:bldP spid="30" grpId="0" animBg="1"/>
      <p:bldP spid="30" grpId="1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1" y="1147691"/>
            <a:ext cx="3698640" cy="23792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00" y="448910"/>
            <a:ext cx="3670176" cy="31033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00" y="3597110"/>
            <a:ext cx="3670176" cy="32250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1" y="3610830"/>
            <a:ext cx="3698640" cy="32174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4185" y="408372"/>
            <a:ext cx="4151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向导创建</a:t>
            </a:r>
            <a:r>
              <a:rPr lang="en-US" altLang="zh-CN" sz="2800" b="1" dirty="0"/>
              <a:t>PCB</a:t>
            </a:r>
            <a:r>
              <a:rPr lang="zh-CN" altLang="en-US" sz="2800" b="1" dirty="0"/>
              <a:t>封装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796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5" y="931592"/>
            <a:ext cx="3366575" cy="29513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3" y="920414"/>
            <a:ext cx="3386835" cy="29625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5" y="3929174"/>
            <a:ext cx="3380851" cy="2928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929174"/>
            <a:ext cx="3386834" cy="29368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4185" y="408372"/>
            <a:ext cx="4151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向导创建</a:t>
            </a:r>
            <a:r>
              <a:rPr lang="en-US" altLang="zh-CN" sz="2800" b="1" dirty="0"/>
              <a:t>PCB</a:t>
            </a:r>
            <a:r>
              <a:rPr lang="zh-CN" altLang="en-US" sz="2800" b="1" dirty="0"/>
              <a:t>封装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47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04185" y="408372"/>
            <a:ext cx="4151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向导创建</a:t>
            </a:r>
            <a:r>
              <a:rPr lang="en-US" altLang="zh-CN" sz="2800" b="1" dirty="0"/>
              <a:t>PCB</a:t>
            </a:r>
            <a:r>
              <a:rPr lang="zh-CN" altLang="en-US" sz="2800" b="1" dirty="0"/>
              <a:t>封装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77953" y="931592"/>
            <a:ext cx="8579296" cy="115212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/>
              <a:t>• </a:t>
            </a:r>
            <a:r>
              <a:rPr lang="zh-CN" altLang="en-US" sz="2400" b="1" dirty="0"/>
              <a:t>切换到</a:t>
            </a:r>
            <a:r>
              <a:rPr lang="en-US" altLang="zh-CN" sz="2400" b="1" dirty="0"/>
              <a:t>PCB Library</a:t>
            </a:r>
            <a:r>
              <a:rPr lang="zh-CN" altLang="en-US" sz="2400" b="1" dirty="0"/>
              <a:t>工作区面板，软件已创建好</a:t>
            </a:r>
            <a:r>
              <a:rPr lang="en-US" altLang="zh-CN" sz="2400" b="1" dirty="0"/>
              <a:t>Footprints Name</a:t>
            </a:r>
            <a:r>
              <a:rPr lang="zh-CN" altLang="en-US" sz="2400" b="1" dirty="0"/>
              <a:t>为</a:t>
            </a:r>
            <a:r>
              <a:rPr lang="en-US" altLang="zh-CN" sz="2400" b="1" dirty="0"/>
              <a:t>SO-8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PCB</a:t>
            </a:r>
            <a:r>
              <a:rPr lang="zh-CN" altLang="en-US" sz="2400" b="1" dirty="0"/>
              <a:t>封装。</a:t>
            </a:r>
            <a:endParaRPr lang="en-US" altLang="zh-CN" sz="2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83720"/>
            <a:ext cx="7452320" cy="470672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59632" y="6597352"/>
            <a:ext cx="432048" cy="1930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29816" y="3284984"/>
            <a:ext cx="1565920" cy="4794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342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>
            <a:spLocks/>
          </p:cNvSpPr>
          <p:nvPr/>
        </p:nvSpPr>
        <p:spPr>
          <a:xfrm>
            <a:off x="457200" y="476806"/>
            <a:ext cx="8229600" cy="66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3.2.4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手工创建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PCB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封装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83960"/>
            <a:ext cx="3465291" cy="27207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1560" y="1412776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以三端稳压电源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L7815CV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的封装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TO-220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为例</a:t>
            </a:r>
            <a:endParaRPr lang="zh-CN" altLang="en-US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8" y="1910938"/>
            <a:ext cx="7931224" cy="12668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9" y="3160632"/>
            <a:ext cx="7976888" cy="7233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108675"/>
            <a:ext cx="1646063" cy="20499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0433" y="6383348"/>
            <a:ext cx="24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三端稳压电源</a:t>
            </a:r>
            <a:r>
              <a:rPr lang="en-US" altLang="zh-CN" b="1" dirty="0"/>
              <a:t>L785CV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4716016" y="3883960"/>
            <a:ext cx="2376264" cy="22471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72000" y="4149080"/>
            <a:ext cx="288032" cy="122413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524328" y="4590144"/>
            <a:ext cx="504056" cy="8550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04048" y="5445224"/>
            <a:ext cx="1224136" cy="71340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16016" y="1910938"/>
            <a:ext cx="1440160" cy="126683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228184" y="1910938"/>
            <a:ext cx="1152128" cy="126683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681504" y="1910938"/>
            <a:ext cx="1008112" cy="126683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265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ctrTitle"/>
          </p:nvPr>
        </p:nvSpPr>
        <p:spPr>
          <a:xfrm>
            <a:off x="571472" y="2143116"/>
            <a:ext cx="7929564" cy="1643062"/>
          </a:xfrm>
        </p:spPr>
        <p:txBody>
          <a:bodyPr/>
          <a:lstStyle/>
          <a:p>
            <a:r>
              <a:rPr lang="zh-CN" altLang="en-US" sz="4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4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章 </a:t>
            </a:r>
            <a:r>
              <a:rPr lang="en-US" altLang="zh-CN" sz="4600" b="1" dirty="0">
                <a:solidFill>
                  <a:srgbClr val="FF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PCB</a:t>
            </a:r>
            <a:r>
              <a:rPr lang="zh-CN" altLang="en-US" sz="4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封装及设计</a:t>
            </a:r>
            <a:endParaRPr lang="zh-CN" altLang="en-US" sz="4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FA43F6-4605-4C0A-81B1-10FE97950FCF}" type="slidenum">
              <a:rPr lang="zh-CN" altLang="en-US"/>
              <a:pPr>
                <a:defRPr/>
              </a:pPr>
              <a:t>4</a:t>
            </a:fld>
            <a:endParaRPr lang="zh-CN" altLang="en-US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79388" y="5949950"/>
            <a:ext cx="2952750" cy="765175"/>
            <a:chOff x="0" y="3702"/>
            <a:chExt cx="2426" cy="618"/>
          </a:xfrm>
        </p:grpSpPr>
        <p:pic>
          <p:nvPicPr>
            <p:cNvPr id="17414" name="Picture 3" descr="未命名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3702"/>
              <a:ext cx="748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5" name="Picture 4" descr="未命名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7" y="4020"/>
              <a:ext cx="176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5637516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107503" y="1052736"/>
            <a:ext cx="6513925" cy="23762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1. </a:t>
            </a:r>
            <a:r>
              <a:rPr lang="zh-CN" altLang="en-US" sz="2400" b="1" dirty="0"/>
              <a:t>创建新元件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     </a:t>
            </a:r>
            <a:r>
              <a:rPr lang="zh-CN" altLang="en-US" sz="2400" b="1" dirty="0"/>
              <a:t>打开已创建的库文件</a:t>
            </a:r>
            <a:r>
              <a:rPr lang="en-US" altLang="zh-CN" sz="2400" b="1" dirty="0"/>
              <a:t>myPcbLib1</a:t>
            </a:r>
            <a:r>
              <a:rPr lang="zh-CN" altLang="en-US" sz="2400" b="1" dirty="0"/>
              <a:t>，切换标签页至</a:t>
            </a:r>
            <a:r>
              <a:rPr lang="en-US" altLang="zh-CN" sz="2400" b="1" dirty="0"/>
              <a:t>PCB Library</a:t>
            </a:r>
            <a:r>
              <a:rPr lang="zh-CN" altLang="en-US" sz="2400" b="1" dirty="0"/>
              <a:t>面板，双击</a:t>
            </a:r>
            <a:r>
              <a:rPr lang="en-US" altLang="zh-CN" sz="2400" b="1" dirty="0"/>
              <a:t>Footprints</a:t>
            </a:r>
            <a:r>
              <a:rPr lang="zh-CN" altLang="en-US" sz="2400" b="1" dirty="0"/>
              <a:t>栏中的封装名“</a:t>
            </a:r>
            <a:r>
              <a:rPr lang="en-US" altLang="zh-CN" sz="2400" b="1" dirty="0"/>
              <a:t>PCBCOMPONENT_1</a:t>
            </a:r>
            <a:r>
              <a:rPr lang="zh-CN" altLang="en-US" sz="2400" b="1" dirty="0"/>
              <a:t>”，</a:t>
            </a:r>
          </a:p>
        </p:txBody>
      </p:sp>
      <p:sp>
        <p:nvSpPr>
          <p:cNvPr id="8" name="矩形 7"/>
          <p:cNvSpPr/>
          <p:nvPr/>
        </p:nvSpPr>
        <p:spPr>
          <a:xfrm>
            <a:off x="204185" y="408372"/>
            <a:ext cx="4151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手工创建</a:t>
            </a:r>
            <a:r>
              <a:rPr lang="en-US" altLang="zh-CN" sz="2800" b="1" dirty="0"/>
              <a:t>PCB</a:t>
            </a:r>
            <a:r>
              <a:rPr lang="zh-CN" altLang="en-US" sz="2800" b="1" dirty="0"/>
              <a:t>封装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412598"/>
            <a:ext cx="5112568" cy="234139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107503" y="3356993"/>
            <a:ext cx="6513925" cy="105560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对话框，</a:t>
            </a:r>
            <a:r>
              <a:rPr lang="zh-CN" altLang="en-US" sz="2400" b="1" dirty="0">
                <a:solidFill>
                  <a:schemeClr val="tx2"/>
                </a:solidFill>
              </a:rPr>
              <a:t>名称</a:t>
            </a:r>
            <a:r>
              <a:rPr lang="zh-CN" altLang="en-US" sz="2400" b="1" dirty="0"/>
              <a:t>填入“</a:t>
            </a:r>
            <a:r>
              <a:rPr lang="en-US" altLang="zh-CN" sz="2400" b="1" dirty="0"/>
              <a:t>TO-220</a:t>
            </a:r>
            <a:r>
              <a:rPr lang="zh-CN" altLang="en-US" sz="2400" b="1" dirty="0"/>
              <a:t>”，按确定键可以开始在编辑窗口内创建所需要的</a:t>
            </a:r>
            <a:r>
              <a:rPr lang="en-US" altLang="zh-CN" sz="2400" b="1" dirty="0"/>
              <a:t>PCB </a:t>
            </a:r>
            <a:r>
              <a:rPr lang="zh-CN" altLang="en-US" sz="2400" b="1" dirty="0"/>
              <a:t>元件。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404" y="960120"/>
            <a:ext cx="2057864" cy="57938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24328" y="6474226"/>
            <a:ext cx="648072" cy="27976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32240" y="2448320"/>
            <a:ext cx="1944216" cy="2160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47247" y="2895328"/>
            <a:ext cx="2874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lt"/>
                <a:ea typeface="+mn-ea"/>
              </a:rPr>
              <a:t>系统弹出</a:t>
            </a:r>
            <a:r>
              <a:rPr lang="en-US" altLang="zh-CN" sz="2400" b="1" dirty="0">
                <a:latin typeface="+mn-lt"/>
                <a:ea typeface="+mn-ea"/>
              </a:rPr>
              <a:t>PCB</a:t>
            </a:r>
            <a:r>
              <a:rPr lang="zh-CN" altLang="en-US" sz="2400" b="1" dirty="0">
                <a:latin typeface="+mn-lt"/>
                <a:ea typeface="+mn-ea"/>
              </a:rPr>
              <a:t>库封装</a:t>
            </a:r>
          </a:p>
        </p:txBody>
      </p:sp>
      <p:sp>
        <p:nvSpPr>
          <p:cNvPr id="11" name="矩形 10"/>
          <p:cNvSpPr/>
          <p:nvPr/>
        </p:nvSpPr>
        <p:spPr>
          <a:xfrm>
            <a:off x="2339752" y="4797152"/>
            <a:ext cx="648072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15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6" grpId="0"/>
      <p:bldP spid="7" grpId="0" animBg="1"/>
      <p:bldP spid="9" grpId="0" animBg="1"/>
      <p:bldP spid="10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40088" y="1015791"/>
            <a:ext cx="8863536" cy="108819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2. </a:t>
            </a:r>
            <a:r>
              <a:rPr lang="zh-CN" altLang="en-US" sz="2400" b="1" dirty="0"/>
              <a:t>设置参数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     可通过</a:t>
            </a:r>
            <a:r>
              <a:rPr lang="zh-CN" altLang="en-US" sz="2000" b="1" dirty="0">
                <a:solidFill>
                  <a:srgbClr val="FF0000"/>
                </a:solidFill>
              </a:rPr>
              <a:t>快捷键</a:t>
            </a:r>
            <a:r>
              <a:rPr lang="en-US" altLang="zh-CN" sz="2000" b="1" dirty="0">
                <a:solidFill>
                  <a:srgbClr val="FF0000"/>
                </a:solidFill>
              </a:rPr>
              <a:t>Q</a:t>
            </a:r>
            <a:r>
              <a:rPr lang="zh-CN" altLang="en-US" sz="2000" b="1" dirty="0"/>
              <a:t>切换单位，如</a:t>
            </a:r>
            <a:r>
              <a:rPr lang="en-US" altLang="zh-CN" sz="2000" b="1" dirty="0"/>
              <a:t>mm</a:t>
            </a:r>
            <a:r>
              <a:rPr lang="zh-CN" altLang="en-US" sz="2000" b="1" dirty="0"/>
              <a:t>；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>
            <a:off x="204185" y="408372"/>
            <a:ext cx="4151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手工创建</a:t>
            </a:r>
            <a:r>
              <a:rPr lang="en-US" altLang="zh-CN" sz="2800" b="1" dirty="0"/>
              <a:t>PCB</a:t>
            </a:r>
            <a:r>
              <a:rPr lang="zh-CN" altLang="en-US" sz="2800" b="1" dirty="0"/>
              <a:t>封装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" y="2724212"/>
            <a:ext cx="2910830" cy="40182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88" y="3185889"/>
            <a:ext cx="5731695" cy="3094858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6945045" y="1639259"/>
            <a:ext cx="1790867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，然后单击</a:t>
            </a:r>
            <a:r>
              <a:rPr lang="zh-CN" altLang="en-US" sz="2000" b="1" dirty="0">
                <a:solidFill>
                  <a:schemeClr val="tx2"/>
                </a:solidFill>
              </a:rPr>
              <a:t>栅</a:t>
            </a:r>
            <a:endParaRPr lang="en-US" altLang="zh-CN" sz="20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199408" y="1639259"/>
            <a:ext cx="3024336" cy="47485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通过</a:t>
            </a:r>
            <a:r>
              <a:rPr lang="zh-CN" altLang="en-US" sz="2000" b="1" dirty="0">
                <a:solidFill>
                  <a:srgbClr val="FF0000"/>
                </a:solidFill>
              </a:rPr>
              <a:t>快捷键</a:t>
            </a:r>
            <a:r>
              <a:rPr lang="en-US" altLang="zh-CN" sz="2000" b="1" dirty="0">
                <a:solidFill>
                  <a:srgbClr val="FF0000"/>
                </a:solidFill>
              </a:rPr>
              <a:t>G</a:t>
            </a:r>
            <a:r>
              <a:rPr lang="zh-CN" altLang="en-US" sz="2000" b="1" dirty="0"/>
              <a:t>弹出对话框</a:t>
            </a:r>
            <a:endParaRPr lang="en-US" altLang="zh-CN" sz="2000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0" y="2084770"/>
            <a:ext cx="4415432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chemeClr val="tx2"/>
                </a:solidFill>
              </a:rPr>
              <a:t>格属性</a:t>
            </a:r>
            <a:r>
              <a:rPr lang="zh-CN" altLang="en-US" sz="2000" b="1" dirty="0"/>
              <a:t>调出</a:t>
            </a:r>
            <a:r>
              <a:rPr lang="en-US" altLang="zh-CN" sz="2000" b="1" dirty="0"/>
              <a:t>Cartesian Grid Editor</a:t>
            </a:r>
            <a:r>
              <a:rPr lang="zh-CN" altLang="en-US" sz="2000" b="1" dirty="0"/>
              <a:t>对话框</a:t>
            </a:r>
            <a:endParaRPr lang="en-US" altLang="zh-CN" sz="2000" b="1" dirty="0"/>
          </a:p>
        </p:txBody>
      </p:sp>
      <p:sp>
        <p:nvSpPr>
          <p:cNvPr id="2" name="矩形 1"/>
          <p:cNvSpPr/>
          <p:nvPr/>
        </p:nvSpPr>
        <p:spPr>
          <a:xfrm>
            <a:off x="4235412" y="2081331"/>
            <a:ext cx="32944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/>
              <a:t>，</a:t>
            </a:r>
            <a:r>
              <a:rPr lang="zh-CN" altLang="en-US" sz="2000" b="1" dirty="0"/>
              <a:t>选择</a:t>
            </a:r>
            <a:r>
              <a:rPr lang="zh-CN" altLang="en-US" sz="2000" b="1" dirty="0">
                <a:solidFill>
                  <a:schemeClr val="tx2"/>
                </a:solidFill>
              </a:rPr>
              <a:t>步进值</a:t>
            </a:r>
            <a:r>
              <a:rPr lang="zh-CN" altLang="en-US" sz="2000" b="1" dirty="0"/>
              <a:t>为</a:t>
            </a:r>
            <a:r>
              <a:rPr lang="en-US" altLang="zh-CN" sz="2000" b="1" dirty="0"/>
              <a:t>0.025mm</a:t>
            </a:r>
            <a:r>
              <a:rPr lang="zh-CN" altLang="en-US" b="1" dirty="0"/>
              <a:t>。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3839368" y="5508087"/>
            <a:ext cx="792088" cy="16475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4952" y="5753999"/>
            <a:ext cx="2910830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25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8" grpId="0"/>
      <p:bldP spid="9" grpId="0"/>
      <p:bldP spid="11" grpId="0"/>
      <p:bldP spid="2" grpId="0"/>
      <p:bldP spid="3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4185" y="408372"/>
            <a:ext cx="4151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手工创建</a:t>
            </a:r>
            <a:r>
              <a:rPr lang="en-US" altLang="zh-CN" sz="2800" b="1" dirty="0"/>
              <a:t>PCB</a:t>
            </a:r>
            <a:r>
              <a:rPr lang="zh-CN" altLang="en-US" sz="2800" b="1" dirty="0"/>
              <a:t>封装</a:t>
            </a:r>
          </a:p>
        </p:txBody>
      </p:sp>
      <p:sp>
        <p:nvSpPr>
          <p:cNvPr id="5" name="矩形 4"/>
          <p:cNvSpPr/>
          <p:nvPr/>
        </p:nvSpPr>
        <p:spPr>
          <a:xfrm>
            <a:off x="323528" y="1155916"/>
            <a:ext cx="51432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3.  </a:t>
            </a:r>
            <a:r>
              <a:rPr lang="zh-CN" altLang="en-US" sz="2400" b="1" dirty="0"/>
              <a:t>绘制元件外形轮廓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     首先可以执行菜单命令</a:t>
            </a:r>
            <a:r>
              <a:rPr lang="zh-CN" altLang="en-US" sz="2400" b="1" dirty="0">
                <a:solidFill>
                  <a:schemeClr val="tx2"/>
                </a:solidFill>
              </a:rPr>
              <a:t>编辑</a:t>
            </a:r>
            <a:r>
              <a:rPr lang="en-US" altLang="zh-CN" sz="2400" b="1" dirty="0">
                <a:latin typeface="+mj-lt"/>
              </a:rPr>
              <a:t>→</a:t>
            </a:r>
            <a:r>
              <a:rPr lang="zh-CN" altLang="en-US" sz="2400" b="1" dirty="0">
                <a:solidFill>
                  <a:schemeClr val="tx2"/>
                </a:solidFill>
              </a:rPr>
              <a:t>设置参考</a:t>
            </a:r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latin typeface="+mj-lt"/>
              </a:rPr>
              <a:t>→</a:t>
            </a:r>
            <a:r>
              <a:rPr lang="zh-CN" altLang="en-US" sz="2400" b="1" dirty="0">
                <a:solidFill>
                  <a:schemeClr val="tx2"/>
                </a:solidFill>
                <a:latin typeface="+mj-lt"/>
              </a:rPr>
              <a:t>位置</a:t>
            </a:r>
            <a:r>
              <a:rPr lang="zh-CN" altLang="en-US" sz="2400" b="1" dirty="0"/>
              <a:t>重新定义参考点。也可以直接右键单击参考点移动到合适的位置。</a:t>
            </a:r>
            <a:endParaRPr lang="en-US" altLang="zh-CN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16216" y="6237312"/>
            <a:ext cx="18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重新定义原点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852485"/>
            <a:ext cx="3448496" cy="50896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41864" y="3968495"/>
            <a:ext cx="51432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     执行菜单命令</a:t>
            </a:r>
            <a:r>
              <a:rPr lang="zh-CN" altLang="en-US" sz="2400" b="1" dirty="0">
                <a:solidFill>
                  <a:schemeClr val="tx2"/>
                </a:solidFill>
              </a:rPr>
              <a:t>编辑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latin typeface="+mn-lt"/>
              </a:rPr>
              <a:t>→</a:t>
            </a:r>
            <a:r>
              <a:rPr lang="zh-CN" altLang="en-US" sz="2400" b="1" dirty="0">
                <a:solidFill>
                  <a:schemeClr val="tx2"/>
                </a:solidFill>
              </a:rPr>
              <a:t>跳转</a:t>
            </a:r>
            <a:r>
              <a:rPr lang="en-US" altLang="zh-CN" sz="2400" b="1" dirty="0">
                <a:latin typeface="+mn-lt"/>
              </a:rPr>
              <a:t>→</a:t>
            </a:r>
            <a:r>
              <a:rPr lang="zh-CN" altLang="en-US" sz="2400" b="1" dirty="0">
                <a:solidFill>
                  <a:schemeClr val="tx2"/>
                </a:solidFill>
              </a:rPr>
              <a:t>新位置</a:t>
            </a:r>
            <a:r>
              <a:rPr lang="zh-CN" altLang="en-US" sz="2400" b="1" dirty="0"/>
              <a:t>则可以跳转到任意位置。</a:t>
            </a:r>
            <a:endParaRPr lang="en-US" altLang="zh-CN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913290" y="6237312"/>
            <a:ext cx="18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跳转到新位置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8" y="5116424"/>
            <a:ext cx="4731334" cy="8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1518" y="1007410"/>
            <a:ext cx="86118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     单击层标签中的</a:t>
            </a:r>
            <a:r>
              <a:rPr lang="en-US" altLang="zh-CN" sz="2400" b="1" dirty="0"/>
              <a:t>Top Overlay</a:t>
            </a:r>
            <a:r>
              <a:rPr lang="zh-CN" altLang="en-US" sz="2400" b="1" dirty="0"/>
              <a:t>，将当前层设置为顶层丝印层，然后开始绘制矩形，可将矩形的一个顶点设在参考点，点击工具栏中</a:t>
            </a:r>
            <a:r>
              <a:rPr lang="zh-CN" altLang="en-US" sz="2400" b="1" dirty="0">
                <a:solidFill>
                  <a:schemeClr val="tx2"/>
                </a:solidFill>
              </a:rPr>
              <a:t>放置线条</a:t>
            </a:r>
            <a:endParaRPr lang="en-US" altLang="zh-CN" sz="2400" b="1" dirty="0"/>
          </a:p>
        </p:txBody>
      </p:sp>
      <p:sp>
        <p:nvSpPr>
          <p:cNvPr id="4" name="矩形 3"/>
          <p:cNvSpPr/>
          <p:nvPr/>
        </p:nvSpPr>
        <p:spPr>
          <a:xfrm>
            <a:off x="204185" y="408372"/>
            <a:ext cx="4151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手工创建</a:t>
            </a:r>
            <a:r>
              <a:rPr lang="en-US" altLang="zh-CN" sz="2800" b="1" dirty="0"/>
              <a:t>PCB</a:t>
            </a:r>
            <a:r>
              <a:rPr lang="zh-CN" altLang="en-US" sz="2800" b="1" dirty="0"/>
              <a:t>封装</a:t>
            </a:r>
          </a:p>
        </p:txBody>
      </p:sp>
      <p:sp>
        <p:nvSpPr>
          <p:cNvPr id="10" name="矩形 9"/>
          <p:cNvSpPr/>
          <p:nvPr/>
        </p:nvSpPr>
        <p:spPr>
          <a:xfrm>
            <a:off x="2411760" y="2093355"/>
            <a:ext cx="6624736" cy="57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，光标变成十字，然后点</a:t>
            </a:r>
            <a:r>
              <a:rPr lang="zh-CN" altLang="en-US" sz="2400" b="1" dirty="0">
                <a:solidFill>
                  <a:srgbClr val="FF0000"/>
                </a:solidFill>
              </a:rPr>
              <a:t>快捷键</a:t>
            </a:r>
            <a:r>
              <a:rPr lang="en-US" altLang="zh-CN" sz="2400" b="1" dirty="0">
                <a:solidFill>
                  <a:srgbClr val="FF0000"/>
                </a:solidFill>
              </a:rPr>
              <a:t>J</a:t>
            </a:r>
            <a:r>
              <a:rPr lang="zh-CN" altLang="en-US" sz="2400" b="1" dirty="0"/>
              <a:t>，在弹出的对</a:t>
            </a:r>
            <a:endParaRPr lang="en-US" altLang="zh-CN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251518" y="2598175"/>
            <a:ext cx="8590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话框中点击</a:t>
            </a:r>
            <a:r>
              <a:rPr lang="zh-CN" altLang="en-US" sz="2400" b="1" dirty="0">
                <a:solidFill>
                  <a:schemeClr val="tx2"/>
                </a:solidFill>
              </a:rPr>
              <a:t>参考点</a:t>
            </a:r>
            <a:endParaRPr lang="en-US" altLang="zh-CN" sz="2400" b="1" dirty="0"/>
          </a:p>
        </p:txBody>
      </p:sp>
      <p:sp>
        <p:nvSpPr>
          <p:cNvPr id="19" name="矩形 18"/>
          <p:cNvSpPr/>
          <p:nvPr/>
        </p:nvSpPr>
        <p:spPr>
          <a:xfrm>
            <a:off x="2411760" y="3112515"/>
            <a:ext cx="5976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，就在参考点确定了外形轮廓的一个端点。</a:t>
            </a:r>
            <a:endParaRPr lang="en-US" altLang="zh-CN" sz="2400" b="1" dirty="0"/>
          </a:p>
        </p:txBody>
      </p:sp>
      <p:sp>
        <p:nvSpPr>
          <p:cNvPr id="24" name="矩形 23"/>
          <p:cNvSpPr/>
          <p:nvPr/>
        </p:nvSpPr>
        <p:spPr>
          <a:xfrm>
            <a:off x="2764824" y="2584638"/>
            <a:ext cx="4248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，此时光标已经在参考点上了</a:t>
            </a:r>
            <a:endParaRPr lang="en-US" altLang="zh-CN" sz="2400" b="1" dirty="0"/>
          </a:p>
        </p:txBody>
      </p:sp>
      <p:sp>
        <p:nvSpPr>
          <p:cNvPr id="25" name="矩形 24"/>
          <p:cNvSpPr/>
          <p:nvPr/>
        </p:nvSpPr>
        <p:spPr>
          <a:xfrm>
            <a:off x="6829538" y="2584638"/>
            <a:ext cx="2098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，</a:t>
            </a:r>
            <a:r>
              <a:rPr lang="zh-CN" altLang="en-US" sz="2400" b="1" dirty="0">
                <a:solidFill>
                  <a:srgbClr val="FF0000"/>
                </a:solidFill>
              </a:rPr>
              <a:t>不要移动鼠</a:t>
            </a:r>
            <a:endParaRPr lang="en-US" altLang="zh-CN" sz="2400" b="1" dirty="0"/>
          </a:p>
        </p:txBody>
      </p:sp>
      <p:sp>
        <p:nvSpPr>
          <p:cNvPr id="26" name="矩形 25"/>
          <p:cNvSpPr/>
          <p:nvPr/>
        </p:nvSpPr>
        <p:spPr>
          <a:xfrm>
            <a:off x="248031" y="3102334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再左键点击一下</a:t>
            </a:r>
            <a:endParaRPr lang="en-US" altLang="zh-CN" sz="2400" b="1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3687096"/>
            <a:ext cx="3373661" cy="153191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77" y="5316862"/>
            <a:ext cx="3470599" cy="147201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468" y="5326002"/>
            <a:ext cx="3349209" cy="146287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796136" y="4365104"/>
            <a:ext cx="1512168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77" y="3740540"/>
            <a:ext cx="3477487" cy="14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1" grpId="0"/>
      <p:bldP spid="19" grpId="0"/>
      <p:bldP spid="24" grpId="0"/>
      <p:bldP spid="25" grpId="0"/>
      <p:bldP spid="26" grpId="0"/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5720" y="1000108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   拖动鼠标画线，再按</a:t>
            </a:r>
            <a:r>
              <a:rPr lang="zh-CN" altLang="en-US" sz="2400" b="1" dirty="0">
                <a:solidFill>
                  <a:srgbClr val="FF0000"/>
                </a:solidFill>
              </a:rPr>
              <a:t>快捷键</a:t>
            </a:r>
            <a:r>
              <a:rPr lang="en-US" altLang="zh-CN" sz="2400" b="1" dirty="0">
                <a:solidFill>
                  <a:srgbClr val="FF0000"/>
                </a:solidFill>
              </a:rPr>
              <a:t>J</a:t>
            </a:r>
            <a:r>
              <a:rPr lang="zh-CN" altLang="en-US" sz="2400" b="1" dirty="0"/>
              <a:t>，在系统弹出的对话框中单击</a:t>
            </a:r>
            <a:r>
              <a:rPr lang="zh-CN" altLang="en-US" sz="2400" b="1" dirty="0">
                <a:solidFill>
                  <a:schemeClr val="tx2"/>
                </a:solidFill>
              </a:rPr>
              <a:t>新位置</a:t>
            </a:r>
            <a:endParaRPr lang="en-US" altLang="zh-CN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2857496"/>
            <a:ext cx="4160574" cy="16430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6" y="2857496"/>
            <a:ext cx="4121233" cy="1615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4786322"/>
            <a:ext cx="4234687" cy="15716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4185" y="408372"/>
            <a:ext cx="4151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手工创建</a:t>
            </a:r>
            <a:r>
              <a:rPr lang="en-US" altLang="zh-CN" sz="2800" b="1" dirty="0"/>
              <a:t>PCB</a:t>
            </a:r>
            <a:r>
              <a:rPr lang="zh-CN" altLang="en-US" sz="2800" b="1" dirty="0"/>
              <a:t>封装</a:t>
            </a:r>
          </a:p>
        </p:txBody>
      </p:sp>
      <p:sp>
        <p:nvSpPr>
          <p:cNvPr id="8" name="矩形 7"/>
          <p:cNvSpPr/>
          <p:nvPr/>
        </p:nvSpPr>
        <p:spPr>
          <a:xfrm>
            <a:off x="285720" y="2071679"/>
            <a:ext cx="8643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这条线段的另一个端点，重复这个过程，完成外形轮廓的绘制。</a:t>
            </a:r>
            <a:endParaRPr lang="en-US" altLang="zh-CN" sz="2400" b="1" dirty="0"/>
          </a:p>
        </p:txBody>
      </p:sp>
      <p:sp>
        <p:nvSpPr>
          <p:cNvPr id="10" name="矩形 9"/>
          <p:cNvSpPr/>
          <p:nvPr/>
        </p:nvSpPr>
        <p:spPr>
          <a:xfrm>
            <a:off x="1285852" y="1571612"/>
            <a:ext cx="4643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，弹出</a:t>
            </a:r>
            <a:r>
              <a:rPr lang="en-US" altLang="zh-CN" sz="2400" b="1" dirty="0"/>
              <a:t>Jump To Location</a:t>
            </a:r>
            <a:r>
              <a:rPr lang="zh-CN" altLang="en-US" sz="2400" b="1" dirty="0"/>
              <a:t>对话框</a:t>
            </a:r>
            <a:endParaRPr lang="en-US" altLang="zh-CN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5786446" y="1571612"/>
            <a:ext cx="300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，输入相应坐标完成</a:t>
            </a:r>
            <a:endParaRPr lang="en-US" altLang="zh-CN" sz="2400" b="1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1805" y="4572008"/>
            <a:ext cx="4143405" cy="191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6677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8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-1手工创建PCB封装-绘制元件外形轮廓">
            <a:hlinkClick r:id="" action="ppaction://media"/>
            <a:extLst>
              <a:ext uri="{FF2B5EF4-FFF2-40B4-BE49-F238E27FC236}">
                <a16:creationId xmlns:a16="http://schemas.microsoft.com/office/drawing/2014/main" id="{B63B108C-EF92-419E-804F-C25A46C859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7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4185" y="408372"/>
            <a:ext cx="4151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手工创建元件封装</a:t>
            </a:r>
          </a:p>
        </p:txBody>
      </p:sp>
      <p:sp>
        <p:nvSpPr>
          <p:cNvPr id="3" name="矩形 2"/>
          <p:cNvSpPr/>
          <p:nvPr/>
        </p:nvSpPr>
        <p:spPr>
          <a:xfrm>
            <a:off x="204185" y="931592"/>
            <a:ext cx="876030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4. </a:t>
            </a:r>
            <a:r>
              <a:rPr lang="zh-CN" altLang="en-US" sz="2400" b="1" dirty="0"/>
              <a:t>放置焊盘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放置焊盘操作主要是焊盘属性设置和定位两个方面。焊盘属性设置只要根据表中数据设置即可。焊盘定位采用坐标法实现，根据</a:t>
            </a:r>
            <a:r>
              <a:rPr lang="en-US" altLang="zh-CN" sz="2400" b="1" dirty="0"/>
              <a:t>PCB</a:t>
            </a:r>
            <a:r>
              <a:rPr lang="zh-CN" altLang="en-US" sz="2400" b="1" dirty="0"/>
              <a:t>元件参数，确定焊盘坐标。首先确定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号焊盘位于矩形外形轮廓的中心，坐标设为（</a:t>
            </a:r>
            <a:r>
              <a:rPr lang="en-US" altLang="zh-CN" sz="2400" b="1" dirty="0"/>
              <a:t>5.5, 2</a:t>
            </a:r>
            <a:r>
              <a:rPr lang="zh-CN" altLang="en-US" sz="2400" b="1" dirty="0"/>
              <a:t>），其余焊盘坐标如图所示。</a:t>
            </a:r>
            <a:endParaRPr lang="en-US" altLang="zh-CN" sz="2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38" y="3798474"/>
            <a:ext cx="5940676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84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4185" y="408372"/>
            <a:ext cx="4151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手工创建元件封装</a:t>
            </a:r>
          </a:p>
        </p:txBody>
      </p:sp>
      <p:sp>
        <p:nvSpPr>
          <p:cNvPr id="3" name="矩形 2"/>
          <p:cNvSpPr/>
          <p:nvPr/>
        </p:nvSpPr>
        <p:spPr>
          <a:xfrm>
            <a:off x="204185" y="931592"/>
            <a:ext cx="38637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   执行菜单命令</a:t>
            </a:r>
            <a:r>
              <a:rPr lang="zh-CN" altLang="en-US" sz="2400" b="1" dirty="0">
                <a:solidFill>
                  <a:schemeClr val="tx2"/>
                </a:solidFill>
              </a:rPr>
              <a:t>放置</a:t>
            </a:r>
            <a:r>
              <a:rPr lang="en-US" altLang="zh-CN" sz="2400" b="1" dirty="0">
                <a:latin typeface="+mj-lt"/>
              </a:rPr>
              <a:t>→</a:t>
            </a:r>
            <a:r>
              <a:rPr lang="en-US" altLang="zh-CN" sz="2400" b="1" dirty="0"/>
              <a:t> </a:t>
            </a:r>
            <a:r>
              <a:rPr lang="zh-CN" altLang="en-US" sz="2400" b="1" dirty="0">
                <a:solidFill>
                  <a:schemeClr val="tx2"/>
                </a:solidFill>
              </a:rPr>
              <a:t>焊盘</a:t>
            </a:r>
            <a:r>
              <a:rPr lang="zh-CN" altLang="en-US" sz="2400" b="1" dirty="0"/>
              <a:t>或点击工具栏中的</a:t>
            </a:r>
            <a:r>
              <a:rPr lang="zh-CN" altLang="en-US" sz="2400" b="1" dirty="0">
                <a:solidFill>
                  <a:schemeClr val="tx2"/>
                </a:solidFill>
              </a:rPr>
              <a:t>放置焊盘</a:t>
            </a:r>
            <a:r>
              <a:rPr lang="zh-CN" altLang="en-US" sz="2400" b="1" dirty="0"/>
              <a:t>图标，此时有一个焊盘处于悬浮状态，按</a:t>
            </a:r>
            <a:r>
              <a:rPr lang="en-US" altLang="zh-CN" sz="2400" b="1" dirty="0"/>
              <a:t>Tab</a:t>
            </a:r>
            <a:r>
              <a:rPr lang="zh-CN" altLang="en-US" sz="2400" b="1" dirty="0"/>
              <a:t>键，打开</a:t>
            </a:r>
            <a:r>
              <a:rPr lang="en-US" altLang="zh-CN" sz="2400" b="1" dirty="0"/>
              <a:t>Properties</a:t>
            </a:r>
            <a:r>
              <a:rPr lang="zh-CN" altLang="en-US" sz="2400" b="1" dirty="0"/>
              <a:t>对话框，根据焊盘属性表里的参数设置</a:t>
            </a:r>
            <a:r>
              <a:rPr lang="en-US" altLang="zh-CN" sz="2400" b="1" dirty="0"/>
              <a:t>Designator</a:t>
            </a:r>
            <a:r>
              <a:rPr lang="zh-CN" altLang="en-US" sz="2400" b="1" dirty="0"/>
              <a:t>、焊盘形状、焊盘尺寸和焊盘孔径。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656302"/>
            <a:ext cx="4032448" cy="61473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48064" y="2492896"/>
            <a:ext cx="2880320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48064" y="2924944"/>
            <a:ext cx="2880320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32040" y="5013176"/>
            <a:ext cx="3096344" cy="44273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347864" y="2704924"/>
            <a:ext cx="1796768" cy="18762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131840" y="5104348"/>
            <a:ext cx="1728192" cy="13019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043608" y="3356992"/>
            <a:ext cx="5760640" cy="165618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2" animBg="1"/>
      <p:bldP spid="6" grpId="0" animBg="1"/>
      <p:bldP spid="6" grpId="1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4185" y="408372"/>
            <a:ext cx="4151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手工创建元件封装</a:t>
            </a:r>
          </a:p>
        </p:txBody>
      </p:sp>
      <p:sp>
        <p:nvSpPr>
          <p:cNvPr id="3" name="矩形 2"/>
          <p:cNvSpPr/>
          <p:nvPr/>
        </p:nvSpPr>
        <p:spPr>
          <a:xfrm>
            <a:off x="228600" y="960120"/>
            <a:ext cx="8735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   放置焊盘时可以暂时不设置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Y</a:t>
            </a:r>
            <a:r>
              <a:rPr lang="zh-CN" altLang="en-US" sz="2400" b="1" dirty="0"/>
              <a:t>坐标，因为移动鼠标后坐标会随之改变，所以放下焊盘后再打开修改坐标。放置好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个焊盘后，双击放置的焊盘，修改正确的坐标值完成了焊盘的放置。</a:t>
            </a:r>
            <a:endParaRPr lang="en-US" altLang="zh-CN" sz="2400" b="1" dirty="0"/>
          </a:p>
        </p:txBody>
      </p:sp>
      <p:sp>
        <p:nvSpPr>
          <p:cNvPr id="4" name="矩形 3"/>
          <p:cNvSpPr/>
          <p:nvPr/>
        </p:nvSpPr>
        <p:spPr>
          <a:xfrm>
            <a:off x="204185" y="2685918"/>
            <a:ext cx="86162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5. </a:t>
            </a:r>
            <a:r>
              <a:rPr lang="zh-CN" altLang="en-US" sz="2400" b="1" dirty="0"/>
              <a:t>设置参考点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封装</a:t>
            </a:r>
            <a:r>
              <a:rPr lang="en-US" altLang="zh-CN" sz="2400" b="1" dirty="0"/>
              <a:t>TO-220 </a:t>
            </a:r>
            <a:r>
              <a:rPr lang="zh-CN" altLang="en-US" sz="2400" b="1" dirty="0"/>
              <a:t>的参考点在外形轮廓的左下角，这是为了创建封装的便利，将参考点定义在外形轮廓的一个顶点，而在实际使用中，</a:t>
            </a:r>
            <a:r>
              <a:rPr lang="en-US" altLang="zh-CN" sz="2400" b="1" dirty="0"/>
              <a:t>PCB </a:t>
            </a:r>
            <a:r>
              <a:rPr lang="zh-CN" altLang="en-US" sz="2400" b="1" dirty="0"/>
              <a:t>元件的参考点一般定义在</a:t>
            </a:r>
            <a:r>
              <a:rPr lang="zh-CN" altLang="en-US" sz="2400" b="1" dirty="0">
                <a:solidFill>
                  <a:srgbClr val="FF0000"/>
                </a:solidFill>
              </a:rPr>
              <a:t>引脚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/>
              <a:t>或者中间位置。通过执行菜单命令</a:t>
            </a:r>
            <a:r>
              <a:rPr lang="zh-CN" altLang="en-US" sz="2400" b="1" dirty="0">
                <a:solidFill>
                  <a:schemeClr val="tx2"/>
                </a:solidFill>
              </a:rPr>
              <a:t>编辑</a:t>
            </a:r>
            <a:r>
              <a:rPr lang="en-US" altLang="zh-CN" sz="2400" b="1" dirty="0">
                <a:latin typeface="+mj-lt"/>
              </a:rPr>
              <a:t>→</a:t>
            </a:r>
            <a:r>
              <a:rPr lang="zh-CN" altLang="en-US" sz="2400" b="1" dirty="0">
                <a:solidFill>
                  <a:schemeClr val="tx2"/>
                </a:solidFill>
              </a:rPr>
              <a:t>设置参考</a:t>
            </a:r>
            <a:r>
              <a:rPr lang="en-US" altLang="zh-CN" sz="2400" b="1" dirty="0">
                <a:latin typeface="+mj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</a:rPr>
              <a:t>脚</a:t>
            </a:r>
            <a:r>
              <a:rPr lang="zh-CN" altLang="en-US" sz="2400" b="1" dirty="0"/>
              <a:t>完成参考点的设置。</a:t>
            </a:r>
          </a:p>
        </p:txBody>
      </p:sp>
    </p:spTree>
    <p:extLst>
      <p:ext uri="{BB962C8B-B14F-4D97-AF65-F5344CB8AC3E}">
        <p14:creationId xmlns:p14="http://schemas.microsoft.com/office/powerpoint/2010/main" val="3147310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-2手工创建PCB封装-放置焊盘">
            <a:hlinkClick r:id="" action="ppaction://media"/>
            <a:extLst>
              <a:ext uri="{FF2B5EF4-FFF2-40B4-BE49-F238E27FC236}">
                <a16:creationId xmlns:a16="http://schemas.microsoft.com/office/drawing/2014/main" id="{A8AE39F6-1B00-4E13-8316-C064325A8F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-1原理图符号导入PCB（无原理图库元件）">
            <a:hlinkClick r:id="" action="ppaction://media"/>
            <a:extLst>
              <a:ext uri="{FF2B5EF4-FFF2-40B4-BE49-F238E27FC236}">
                <a16:creationId xmlns:a16="http://schemas.microsoft.com/office/drawing/2014/main" id="{B000668D-0344-4C23-BD5A-C0F923B409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0435"/>
            <a:ext cx="9144000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0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>
            <a:spLocks/>
          </p:cNvSpPr>
          <p:nvPr/>
        </p:nvSpPr>
        <p:spPr>
          <a:xfrm>
            <a:off x="457200" y="476806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3.2.5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元件规则检查及库文件报表生成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504" y="1124744"/>
            <a:ext cx="86440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•  </a:t>
            </a:r>
            <a:r>
              <a:rPr lang="zh-CN" altLang="en-US" sz="2400" b="1" dirty="0">
                <a:latin typeface="+mn-ea"/>
                <a:ea typeface="+mn-ea"/>
              </a:rPr>
              <a:t>元件规则检查</a:t>
            </a:r>
            <a:endParaRPr lang="en-US" altLang="zh-CN" sz="2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   PCB</a:t>
            </a:r>
            <a:r>
              <a:rPr lang="zh-CN" altLang="en-US" sz="2400" b="1" dirty="0"/>
              <a:t>元件创建完成后，通过运行元件规则检查</a:t>
            </a:r>
            <a:r>
              <a:rPr lang="en-US" altLang="zh-CN" sz="2400" b="1" dirty="0"/>
              <a:t>PCB</a:t>
            </a:r>
            <a:r>
              <a:rPr lang="zh-CN" altLang="en-US" sz="2400" b="1" dirty="0"/>
              <a:t>元件创建的正确性，并根据报告发现存在的问题。执行菜单命令</a:t>
            </a:r>
            <a:r>
              <a:rPr lang="zh-CN" altLang="en-US" sz="2400" b="1" dirty="0">
                <a:solidFill>
                  <a:schemeClr val="tx2"/>
                </a:solidFill>
              </a:rPr>
              <a:t>报告</a:t>
            </a:r>
            <a:r>
              <a:rPr lang="en-US" altLang="zh-CN" sz="2400" b="1" dirty="0">
                <a:latin typeface="+mj-lt"/>
              </a:rPr>
              <a:t>→</a:t>
            </a:r>
            <a:r>
              <a:rPr lang="zh-CN" altLang="en-US" sz="2400" b="1" dirty="0">
                <a:solidFill>
                  <a:schemeClr val="tx2"/>
                </a:solidFill>
              </a:rPr>
              <a:t>元件规则检查</a:t>
            </a:r>
            <a:r>
              <a:rPr lang="zh-CN" altLang="en-US" sz="2400" b="1" dirty="0"/>
              <a:t>，在系统弹出的对话框中可以选择要检查的项，如丢失的焊盘、短接铜、非连</a:t>
            </a:r>
            <a:endParaRPr lang="en-US" altLang="zh-CN" sz="2400" b="1" dirty="0"/>
          </a:p>
        </p:txBody>
      </p:sp>
      <p:sp>
        <p:nvSpPr>
          <p:cNvPr id="8" name="矩形 7"/>
          <p:cNvSpPr/>
          <p:nvPr/>
        </p:nvSpPr>
        <p:spPr>
          <a:xfrm>
            <a:off x="107504" y="3861048"/>
            <a:ext cx="43204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接的铜等，系统弹出整个封装库文件的检查错误报告。如果没有错误则报告是空的，若有错误则会列出出错元件以及出错原因。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852049"/>
            <a:ext cx="4323537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54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4185" y="931592"/>
            <a:ext cx="872479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en-US" altLang="zh-CN" sz="2000" b="1" dirty="0"/>
              <a:t>•    </a:t>
            </a:r>
            <a:r>
              <a:rPr lang="zh-CN" altLang="en-US" sz="2000" b="1" dirty="0"/>
              <a:t>库文件报表生成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执行菜单命令</a:t>
            </a:r>
            <a:r>
              <a:rPr lang="zh-CN" altLang="en-US" sz="2000" b="1" dirty="0">
                <a:solidFill>
                  <a:schemeClr val="tx2"/>
                </a:solidFill>
              </a:rPr>
              <a:t>报告</a:t>
            </a:r>
            <a:r>
              <a:rPr lang="en-US" altLang="zh-CN" sz="2000" b="1" dirty="0">
                <a:latin typeface="+mj-lt"/>
              </a:rPr>
              <a:t>→</a:t>
            </a:r>
            <a:r>
              <a:rPr lang="zh-CN" altLang="en-US" sz="2000" b="1" dirty="0">
                <a:solidFill>
                  <a:schemeClr val="tx2"/>
                </a:solidFill>
              </a:rPr>
              <a:t>库列表</a:t>
            </a:r>
            <a:r>
              <a:rPr lang="zh-CN" altLang="en-US" sz="2000" b="1" dirty="0"/>
              <a:t>，系统生成库文件列表，报告显示库中元件数目以及所有元件名称。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执行菜单命令</a:t>
            </a:r>
            <a:r>
              <a:rPr lang="zh-CN" altLang="en-US" sz="2000" b="1" dirty="0">
                <a:solidFill>
                  <a:schemeClr val="tx2"/>
                </a:solidFill>
              </a:rPr>
              <a:t>报告</a:t>
            </a:r>
            <a:r>
              <a:rPr lang="en-US" altLang="zh-CN" sz="2000" b="1" dirty="0">
                <a:latin typeface="+mj-lt"/>
              </a:rPr>
              <a:t>→</a:t>
            </a:r>
            <a:r>
              <a:rPr lang="zh-CN" altLang="en-US" sz="2000" b="1" dirty="0">
                <a:solidFill>
                  <a:schemeClr val="tx2"/>
                </a:solidFill>
              </a:rPr>
              <a:t>库报告</a:t>
            </a:r>
            <a:r>
              <a:rPr lang="zh-CN" altLang="en-US" sz="2000" b="1" dirty="0"/>
              <a:t>，系统弹出库报告设置对话框，设置输出报告名称以及保存路径。系统生成封装库报告，报告详细列出库中所有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元件形式以及相关参数。</a:t>
            </a:r>
            <a:endParaRPr lang="en-US" altLang="zh-CN" sz="2000" b="1" dirty="0"/>
          </a:p>
        </p:txBody>
      </p:sp>
      <p:sp>
        <p:nvSpPr>
          <p:cNvPr id="6" name="矩形 5"/>
          <p:cNvSpPr/>
          <p:nvPr/>
        </p:nvSpPr>
        <p:spPr>
          <a:xfrm>
            <a:off x="204185" y="408372"/>
            <a:ext cx="55919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元件规则检查及库文件报表生成</a:t>
            </a:r>
          </a:p>
        </p:txBody>
      </p:sp>
      <p:sp>
        <p:nvSpPr>
          <p:cNvPr id="3" name="矩形 2"/>
          <p:cNvSpPr/>
          <p:nvPr/>
        </p:nvSpPr>
        <p:spPr>
          <a:xfrm>
            <a:off x="395536" y="4297648"/>
            <a:ext cx="51845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3027DD"/>
                </a:solidFill>
              </a:rPr>
              <a:t>练习：手工创建数码管的封装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焊盘：</a:t>
            </a:r>
            <a:r>
              <a:rPr lang="en-US" altLang="zh-CN" sz="2400" b="1" dirty="0"/>
              <a:t>X-size: 60mil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Y-size: 90mil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通孔尺寸：</a:t>
            </a:r>
            <a:r>
              <a:rPr lang="en-US" altLang="zh-CN" sz="2400" b="1" dirty="0"/>
              <a:t>30mil, </a:t>
            </a:r>
            <a:r>
              <a:rPr lang="zh-CN" altLang="en-US" sz="2400" b="1" dirty="0"/>
              <a:t>标识</a:t>
            </a:r>
            <a:r>
              <a:rPr lang="en-US" altLang="zh-CN" sz="2400" b="1" dirty="0"/>
              <a:t>:  1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400" b="1" dirty="0">
              <a:solidFill>
                <a:srgbClr val="3027DD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172" y="3728333"/>
            <a:ext cx="2892783" cy="2979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78754" y="5589240"/>
            <a:ext cx="1585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1      2     3     4      5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5652120" y="3861048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10    9      8     7     6 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9122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>
            <a:spLocks/>
          </p:cNvSpPr>
          <p:nvPr/>
        </p:nvSpPr>
        <p:spPr>
          <a:xfrm>
            <a:off x="457200" y="476806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3.2.6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元件封装库使用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9605" y="1141668"/>
            <a:ext cx="861086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zh-CN" altLang="en-US" sz="2400" b="1" dirty="0"/>
              <a:t>    </a:t>
            </a:r>
            <a:r>
              <a:rPr lang="zh-CN" altLang="en-US" sz="2000" b="1" dirty="0"/>
              <a:t>首先将创建好的元件封装库</a:t>
            </a:r>
            <a:r>
              <a:rPr lang="en-US" altLang="zh-CN" sz="2000" b="1" dirty="0" err="1"/>
              <a:t>xx.PcbLib</a:t>
            </a:r>
            <a:r>
              <a:rPr lang="zh-CN" altLang="en-US" sz="2000" b="1" dirty="0"/>
              <a:t>添加到项目文件中或者将元件封装库加载到元件库中。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2000" b="1" dirty="0"/>
              <a:t>     </a:t>
            </a:r>
            <a:r>
              <a:rPr lang="zh-CN" altLang="en-US" sz="2000" b="1" dirty="0"/>
              <a:t>然后在原理图编辑界面执行</a:t>
            </a:r>
            <a:r>
              <a:rPr lang="zh-CN" altLang="en-US" sz="2000" b="1" dirty="0">
                <a:solidFill>
                  <a:schemeClr val="tx2"/>
                </a:solidFill>
              </a:rPr>
              <a:t>工具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latin typeface="+mj-lt"/>
              </a:rPr>
              <a:t>→</a:t>
            </a:r>
            <a:r>
              <a:rPr lang="en-US" altLang="zh-CN" sz="2000" b="1" dirty="0"/>
              <a:t> </a:t>
            </a:r>
            <a:r>
              <a:rPr lang="zh-CN" altLang="en-US" sz="2000" b="1" dirty="0">
                <a:solidFill>
                  <a:schemeClr val="tx2"/>
                </a:solidFill>
              </a:rPr>
              <a:t>封装管理器</a:t>
            </a:r>
            <a:r>
              <a:rPr lang="zh-CN" altLang="en-US" sz="2000" b="1" dirty="0"/>
              <a:t>，选中需要添加封装的元器件，在</a:t>
            </a:r>
            <a:r>
              <a:rPr lang="en-US" altLang="zh-CN" sz="2000" b="1" dirty="0"/>
              <a:t>View and Edit Footprints</a:t>
            </a:r>
            <a:r>
              <a:rPr lang="zh-CN" altLang="en-US" sz="2000" b="1" dirty="0"/>
              <a:t>中单击</a:t>
            </a:r>
            <a:r>
              <a:rPr lang="en-US" altLang="zh-CN" sz="2000" b="1" dirty="0"/>
              <a:t>Add</a:t>
            </a:r>
            <a:r>
              <a:rPr lang="zh-CN" altLang="en-US" sz="2000" b="1" dirty="0"/>
              <a:t>（添加）会弹出的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模型对话框。</a:t>
            </a:r>
            <a:endParaRPr lang="en-US" altLang="zh-CN" sz="2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34658"/>
            <a:ext cx="7695805" cy="31368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868144" y="6453336"/>
            <a:ext cx="720080" cy="31812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35896" y="2996952"/>
            <a:ext cx="2016224" cy="79208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220072" y="3807328"/>
            <a:ext cx="1152128" cy="1440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2208" y="764704"/>
            <a:ext cx="8757817" cy="955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zh-CN" altLang="en-US" sz="2000" b="1" dirty="0"/>
              <a:t>在弹出的</a:t>
            </a:r>
            <a:r>
              <a:rPr lang="en-US" altLang="zh-CN" sz="2000" b="1" dirty="0">
                <a:solidFill>
                  <a:schemeClr val="tx2"/>
                </a:solidFill>
              </a:rPr>
              <a:t>PCB</a:t>
            </a:r>
            <a:r>
              <a:rPr lang="zh-CN" altLang="en-US" sz="2000" b="1" dirty="0">
                <a:solidFill>
                  <a:schemeClr val="tx2"/>
                </a:solidFill>
              </a:rPr>
              <a:t>模型</a:t>
            </a:r>
            <a:r>
              <a:rPr lang="zh-CN" altLang="en-US" sz="2000" b="1" dirty="0"/>
              <a:t>对话框中点击</a:t>
            </a:r>
            <a:r>
              <a:rPr lang="zh-CN" altLang="en-US" sz="2000" b="1" dirty="0">
                <a:solidFill>
                  <a:schemeClr val="tx2"/>
                </a:solidFill>
              </a:rPr>
              <a:t>浏览</a:t>
            </a:r>
            <a:r>
              <a:rPr lang="zh-CN" altLang="en-US" sz="2000" b="1" dirty="0"/>
              <a:t>，找到新创建的元件封装库点击</a:t>
            </a:r>
            <a:r>
              <a:rPr lang="zh-CN" altLang="en-US" sz="2000" b="1" dirty="0">
                <a:solidFill>
                  <a:schemeClr val="tx2"/>
                </a:solidFill>
              </a:rPr>
              <a:t>确定</a:t>
            </a:r>
            <a:r>
              <a:rPr lang="zh-CN" altLang="en-US" sz="2000" b="1" dirty="0"/>
              <a:t>，最后点击</a:t>
            </a:r>
            <a:r>
              <a:rPr lang="zh-CN" altLang="en-US" sz="2000" b="1" dirty="0">
                <a:solidFill>
                  <a:schemeClr val="tx2"/>
                </a:solidFill>
              </a:rPr>
              <a:t>接受变化（创建</a:t>
            </a:r>
            <a:r>
              <a:rPr lang="en-US" altLang="zh-CN" sz="2000" b="1" dirty="0">
                <a:solidFill>
                  <a:schemeClr val="tx2"/>
                </a:solidFill>
              </a:rPr>
              <a:t>ECO</a:t>
            </a:r>
            <a:r>
              <a:rPr lang="zh-CN" altLang="en-US" sz="2000" b="1" dirty="0">
                <a:solidFill>
                  <a:schemeClr val="tx2"/>
                </a:solidFill>
              </a:rPr>
              <a:t>）</a:t>
            </a:r>
            <a:r>
              <a:rPr lang="zh-CN" altLang="en-US" sz="2000" b="1" dirty="0"/>
              <a:t>。</a:t>
            </a:r>
            <a:endParaRPr lang="en-US" altLang="zh-CN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2" y="1916832"/>
            <a:ext cx="3731689" cy="40290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13" y="2132856"/>
            <a:ext cx="4889916" cy="33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46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1" y="1060790"/>
            <a:ext cx="84249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在弹出的</a:t>
            </a:r>
            <a:r>
              <a:rPr lang="zh-CN" altLang="en-US" sz="2000" b="1" dirty="0">
                <a:solidFill>
                  <a:schemeClr val="tx2"/>
                </a:solidFill>
              </a:rPr>
              <a:t>工程变更指令</a:t>
            </a:r>
            <a:r>
              <a:rPr lang="zh-CN" altLang="en-US" sz="2000" b="1" dirty="0"/>
              <a:t>对话框中点击</a:t>
            </a:r>
            <a:r>
              <a:rPr lang="zh-CN" altLang="en-US" sz="2000" b="1" dirty="0">
                <a:solidFill>
                  <a:schemeClr val="tx2"/>
                </a:solidFill>
              </a:rPr>
              <a:t>验证变更</a:t>
            </a:r>
            <a:r>
              <a:rPr lang="en-US" altLang="zh-CN" sz="2000" b="1" dirty="0">
                <a:latin typeface="+mj-lt"/>
              </a:rPr>
              <a:t>→</a:t>
            </a:r>
            <a:r>
              <a:rPr lang="zh-CN" altLang="en-US" sz="2000" b="1" dirty="0">
                <a:solidFill>
                  <a:schemeClr val="tx2"/>
                </a:solidFill>
              </a:rPr>
              <a:t>执行变更</a:t>
            </a:r>
            <a:r>
              <a:rPr lang="zh-CN" altLang="en-US" sz="2000" b="1" dirty="0"/>
              <a:t>，元件封装就添加完成了。</a:t>
            </a:r>
            <a:endParaRPr lang="en-US" altLang="zh-CN" sz="2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2204864"/>
            <a:ext cx="8712967" cy="439248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59632" y="6274406"/>
            <a:ext cx="864096" cy="27354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1521" y="6272784"/>
            <a:ext cx="936103" cy="2751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>
            <a:spLocks/>
          </p:cNvSpPr>
          <p:nvPr/>
        </p:nvSpPr>
        <p:spPr>
          <a:xfrm>
            <a:off x="457200" y="476806"/>
            <a:ext cx="8229600" cy="66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3.2.7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创建集成库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141668"/>
            <a:ext cx="9143999" cy="955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zh-CN" altLang="en-US" sz="2000" b="1" dirty="0"/>
              <a:t>      </a:t>
            </a:r>
            <a:r>
              <a:rPr lang="en-US" altLang="zh-CN" sz="2000" b="1" dirty="0" err="1"/>
              <a:t>Altium</a:t>
            </a:r>
            <a:r>
              <a:rPr lang="en-US" altLang="zh-CN" sz="2000" b="1" dirty="0"/>
              <a:t> Designer</a:t>
            </a:r>
            <a:r>
              <a:rPr lang="zh-CN" altLang="en-US" sz="2000" b="1" dirty="0"/>
              <a:t>采用了集成库的概念。在集成库中，元器件不仅具有原理图符号，还集成了相应的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封装。集成库便于移植和共享。</a:t>
            </a:r>
            <a:endParaRPr lang="en-US" altLang="zh-CN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64" y="3735234"/>
            <a:ext cx="3178049" cy="30622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456409"/>
            <a:ext cx="4432758" cy="33741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67944" y="4437112"/>
            <a:ext cx="1368152" cy="43204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508104" y="5143503"/>
            <a:ext cx="1512168" cy="30172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380312" y="6597352"/>
            <a:ext cx="648072" cy="20010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128" y="3012878"/>
            <a:ext cx="8919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右键点击创建好的集成库文件选择</a:t>
            </a:r>
            <a:r>
              <a:rPr lang="zh-CN" altLang="en-US" sz="2000" b="1" dirty="0">
                <a:solidFill>
                  <a:schemeClr val="accent1"/>
                </a:solidFill>
              </a:rPr>
              <a:t>保存</a:t>
            </a:r>
            <a:r>
              <a:rPr lang="zh-CN" altLang="en-US" sz="2000" b="1" dirty="0"/>
              <a:t>可修改集成库存放的路径和文件名。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807482" y="2091370"/>
            <a:ext cx="12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选择</a:t>
            </a:r>
            <a:r>
              <a:rPr lang="en-US" altLang="zh-CN" sz="2000" b="1" dirty="0">
                <a:solidFill>
                  <a:schemeClr val="accent1"/>
                </a:solidFill>
              </a:rPr>
              <a:t>File</a:t>
            </a:r>
            <a:r>
              <a:rPr lang="zh-CN" altLang="en-US" sz="2000" b="1" dirty="0"/>
              <a:t>，</a:t>
            </a:r>
            <a:endParaRPr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5496" y="2542407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复选框选中 </a:t>
            </a:r>
            <a:r>
              <a:rPr lang="en-US" altLang="zh-CN" sz="2000" b="1" dirty="0">
                <a:solidFill>
                  <a:schemeClr val="accent1"/>
                </a:solidFill>
              </a:rPr>
              <a:t>Integrated Library </a:t>
            </a:r>
            <a:r>
              <a:rPr lang="zh-CN" altLang="en-US" sz="2000" b="1" dirty="0"/>
              <a:t>，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851921" y="2539927"/>
            <a:ext cx="529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点击</a:t>
            </a:r>
            <a:r>
              <a:rPr lang="en-US" altLang="zh-CN" sz="2000" b="1" dirty="0">
                <a:solidFill>
                  <a:schemeClr val="accent1"/>
                </a:solidFill>
              </a:rPr>
              <a:t>Create</a:t>
            </a:r>
            <a:r>
              <a:rPr lang="zh-CN" altLang="en-US" sz="2000" b="1" dirty="0"/>
              <a:t>创建</a:t>
            </a:r>
            <a:r>
              <a:rPr lang="en-US" altLang="zh-CN" sz="2000" b="1" dirty="0"/>
              <a:t>Integrated_Library1.</a:t>
            </a:r>
            <a:r>
              <a:rPr lang="en-US" altLang="zh-CN" sz="2000" b="1" dirty="0">
                <a:solidFill>
                  <a:srgbClr val="FF0000"/>
                </a:solidFill>
              </a:rPr>
              <a:t>LibPkg</a:t>
            </a:r>
            <a:r>
              <a:rPr lang="zh-CN" altLang="en-US" b="1" dirty="0"/>
              <a:t>，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95536" y="2103600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执行菜单命令</a:t>
            </a:r>
            <a:r>
              <a:rPr lang="zh-CN" altLang="en-US" sz="2000" b="1" dirty="0">
                <a:solidFill>
                  <a:schemeClr val="accent1"/>
                </a:solidFill>
              </a:rPr>
              <a:t>文件</a:t>
            </a:r>
            <a:r>
              <a:rPr lang="en-US" altLang="zh-CN" sz="2000" b="1" dirty="0">
                <a:latin typeface="+mj-lt"/>
              </a:rPr>
              <a:t>→</a:t>
            </a:r>
            <a:r>
              <a:rPr lang="zh-CN" altLang="en-US" sz="2000" b="1" dirty="0">
                <a:solidFill>
                  <a:schemeClr val="accent1"/>
                </a:solidFill>
              </a:rPr>
              <a:t>新的</a:t>
            </a:r>
            <a:r>
              <a:rPr lang="en-US" altLang="zh-CN" sz="2000" b="1" dirty="0">
                <a:latin typeface="+mj-lt"/>
              </a:rPr>
              <a:t>→</a:t>
            </a:r>
            <a:r>
              <a:rPr lang="en-US" altLang="zh-CN" sz="2000" b="1" dirty="0">
                <a:solidFill>
                  <a:schemeClr val="accent1"/>
                </a:solidFill>
              </a:rPr>
              <a:t>Library</a:t>
            </a:r>
            <a:r>
              <a:rPr lang="zh-CN" altLang="en-US" sz="2000" b="1" dirty="0"/>
              <a:t>，</a:t>
            </a:r>
            <a:endParaRPr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526279" y="2092983"/>
            <a:ext cx="3286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会弹出</a:t>
            </a:r>
            <a:r>
              <a:rPr lang="en-US" altLang="zh-CN" sz="2000" b="1" dirty="0"/>
              <a:t>New Library</a:t>
            </a:r>
            <a:r>
              <a:rPr lang="zh-CN" altLang="en-US" sz="2000" b="1" dirty="0"/>
              <a:t>对话框，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97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4" grpId="0"/>
      <p:bldP spid="15" grpId="0"/>
      <p:bldP spid="16" grpId="0"/>
      <p:bldP spid="18" grpId="0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9605" y="764704"/>
            <a:ext cx="86108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zh-CN" altLang="en-US" sz="2400" b="1" dirty="0"/>
              <a:t>      </a:t>
            </a:r>
            <a:r>
              <a:rPr lang="en-US" altLang="zh-CN" sz="2400" b="1" dirty="0" err="1"/>
              <a:t>Altium</a:t>
            </a:r>
            <a:r>
              <a:rPr lang="en-US" altLang="zh-CN" sz="2400" b="1" dirty="0"/>
              <a:t> Designer</a:t>
            </a:r>
            <a:r>
              <a:rPr lang="zh-CN" altLang="en-US" sz="2400" b="1" dirty="0"/>
              <a:t>创建的</a:t>
            </a:r>
            <a:r>
              <a:rPr lang="en-US" altLang="zh-CN" sz="2400" b="1" dirty="0" err="1"/>
              <a:t>xx.</a:t>
            </a:r>
            <a:r>
              <a:rPr lang="en-US" altLang="zh-CN" sz="2400" b="1" dirty="0" err="1">
                <a:solidFill>
                  <a:srgbClr val="FF0000"/>
                </a:solidFill>
              </a:rPr>
              <a:t>LibPkg</a:t>
            </a:r>
            <a:r>
              <a:rPr lang="zh-CN" altLang="en-US" sz="2400" b="1" dirty="0"/>
              <a:t>集成库文件类似项目文件，右键单击集成库文件，选择</a:t>
            </a:r>
            <a:r>
              <a:rPr lang="zh-CN" altLang="en-US" sz="2400" b="1" dirty="0">
                <a:solidFill>
                  <a:schemeClr val="accent1"/>
                </a:solidFill>
              </a:rPr>
              <a:t>添加已有文件到工程</a:t>
            </a:r>
            <a:r>
              <a:rPr lang="zh-CN" altLang="en-US" sz="2400" b="1" dirty="0"/>
              <a:t>，将</a:t>
            </a:r>
            <a:r>
              <a:rPr lang="en-US" altLang="zh-CN" sz="2400" b="1" dirty="0"/>
              <a:t>Schematic Library</a:t>
            </a:r>
            <a:r>
              <a:rPr lang="zh-CN" altLang="en-US" sz="2400" b="1" dirty="0"/>
              <a:t>文件和</a:t>
            </a:r>
            <a:r>
              <a:rPr lang="en-US" altLang="zh-CN" sz="2400" b="1" dirty="0"/>
              <a:t>PCB  Library</a:t>
            </a:r>
            <a:r>
              <a:rPr lang="zh-CN" altLang="en-US" sz="2400" b="1" dirty="0"/>
              <a:t>文件添加到集成库项目中。</a:t>
            </a:r>
            <a:endParaRPr lang="en-US" altLang="zh-CN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5" y="3212976"/>
            <a:ext cx="829869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4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276872"/>
            <a:ext cx="5393829" cy="42116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9512" y="980728"/>
            <a:ext cx="8640961" cy="1128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zh-CN" altLang="en-US" sz="2400" b="1" dirty="0"/>
              <a:t>然后右键单击集成库文件选择</a:t>
            </a:r>
            <a:r>
              <a:rPr lang="en-US" altLang="zh-CN" sz="2400" b="1" dirty="0">
                <a:solidFill>
                  <a:schemeClr val="accent1"/>
                </a:solidFill>
              </a:rPr>
              <a:t>Compile Integrated Library </a:t>
            </a:r>
            <a:r>
              <a:rPr lang="en-US" altLang="zh-CN" sz="2400" b="1" dirty="0" err="1">
                <a:solidFill>
                  <a:schemeClr val="accent1"/>
                </a:solidFill>
              </a:rPr>
              <a:t>xx.LibPkg</a:t>
            </a:r>
            <a:r>
              <a:rPr lang="zh-CN" altLang="en-US" sz="2400" b="1" dirty="0"/>
              <a:t>进行编译，集成库文件就创建完成了。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928145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-3集成库的创建与使用">
            <a:hlinkClick r:id="" action="ppaction://media"/>
            <a:extLst>
              <a:ext uri="{FF2B5EF4-FFF2-40B4-BE49-F238E27FC236}">
                <a16:creationId xmlns:a16="http://schemas.microsoft.com/office/drawing/2014/main" id="{DAD157AB-092F-4B9F-BAF4-073FE357E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4305" y="-32346"/>
            <a:ext cx="9144000" cy="648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-1原理图符号导入PCB（含原理图库元件无封装）">
            <a:hlinkClick r:id="" action="ppaction://media"/>
            <a:extLst>
              <a:ext uri="{FF2B5EF4-FFF2-40B4-BE49-F238E27FC236}">
                <a16:creationId xmlns:a16="http://schemas.microsoft.com/office/drawing/2014/main" id="{05C4F095-5555-4C31-A77E-66556C7D1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562"/>
            <a:ext cx="9144000" cy="643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7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 PCB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封装（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95537" y="1220621"/>
            <a:ext cx="85072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      </a:t>
            </a:r>
            <a:r>
              <a:rPr lang="en-US" altLang="zh-CN" sz="2400" b="1" dirty="0">
                <a:solidFill>
                  <a:schemeClr val="tx2"/>
                </a:solidFill>
              </a:rPr>
              <a:t>PCB</a:t>
            </a:r>
            <a:r>
              <a:rPr lang="zh-CN" altLang="zh-CN" sz="2400" b="1" dirty="0">
                <a:solidFill>
                  <a:schemeClr val="tx2"/>
                </a:solidFill>
              </a:rPr>
              <a:t>封装</a:t>
            </a:r>
            <a:r>
              <a:rPr lang="zh-CN" altLang="en-US" sz="2400" b="1" dirty="0">
                <a:solidFill>
                  <a:schemeClr val="tx2"/>
                </a:solidFill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</a:rPr>
              <a:t>PCB Component Footprint</a:t>
            </a:r>
            <a:r>
              <a:rPr lang="zh-CN" altLang="en-US" sz="2400" b="1" dirty="0">
                <a:solidFill>
                  <a:schemeClr val="tx2"/>
                </a:solidFill>
              </a:rPr>
              <a:t>）</a:t>
            </a:r>
            <a:r>
              <a:rPr lang="zh-CN" altLang="zh-CN" sz="2400" b="1" dirty="0">
                <a:solidFill>
                  <a:schemeClr val="tx2"/>
                </a:solidFill>
              </a:rPr>
              <a:t>是指元器件焊接到电路板上时，在电路板上所显示的外形和焊点位置的关系。</a:t>
            </a:r>
            <a:r>
              <a:rPr lang="zh-CN" altLang="en-US" sz="2400" b="1" dirty="0">
                <a:solidFill>
                  <a:schemeClr val="tx2"/>
                </a:solidFill>
              </a:rPr>
              <a:t>包括元器件的尺寸、焊盘尺寸、管脚类型、管脚间距等 。</a:t>
            </a:r>
            <a:endParaRPr lang="en-US" altLang="zh-CN" sz="2400" b="1" dirty="0">
              <a:solidFill>
                <a:schemeClr val="tx2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474104"/>
            <a:ext cx="3185436" cy="3391194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992154" y="3834143"/>
            <a:ext cx="1173817" cy="432451"/>
          </a:xfrm>
          <a:prstGeom prst="wedgeRoundRectCallout">
            <a:avLst>
              <a:gd name="adj1" fmla="val 103482"/>
              <a:gd name="adj2" fmla="val -426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 </a:t>
            </a:r>
            <a:r>
              <a:rPr lang="zh-CN" altLang="en-US" sz="2000" b="1" dirty="0"/>
              <a:t>焊盘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6876256" y="3546112"/>
            <a:ext cx="1584176" cy="432451"/>
          </a:xfrm>
          <a:prstGeom prst="wedgeRoundRectCallout">
            <a:avLst>
              <a:gd name="adj1" fmla="val -130973"/>
              <a:gd name="adj2" fmla="val 1195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 </a:t>
            </a:r>
            <a:r>
              <a:rPr lang="zh-CN" altLang="en-US" sz="2000" b="1" dirty="0"/>
              <a:t>元件的标注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889447" y="5922376"/>
            <a:ext cx="1379230" cy="432451"/>
          </a:xfrm>
          <a:prstGeom prst="wedgeRoundRectCallout">
            <a:avLst>
              <a:gd name="adj1" fmla="val 106507"/>
              <a:gd name="adj2" fmla="val -528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sz="2000" b="1" dirty="0"/>
              <a:t>元件轮廓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92154" y="2974947"/>
            <a:ext cx="5092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例：封装名为</a:t>
            </a:r>
            <a:r>
              <a:rPr lang="en-US" altLang="zh-CN" sz="2000" b="1" dirty="0"/>
              <a:t>DIP14</a:t>
            </a:r>
            <a:r>
              <a:rPr lang="zh-CN" altLang="en-US" sz="2000" b="1" dirty="0"/>
              <a:t>的封装图结构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4784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800260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3.1.1 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元器件封装技术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67544" y="2060848"/>
            <a:ext cx="8507288" cy="21328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将元器件安置在</a:t>
            </a:r>
            <a:r>
              <a:rPr lang="en-US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PCB</a:t>
            </a:r>
            <a:r>
              <a:rPr lang="zh-CN" altLang="en-US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的一面，并将引脚焊接在另一面上，这种技术称为通孔式（</a:t>
            </a:r>
            <a:r>
              <a:rPr lang="en-US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Through Hole Technology</a:t>
            </a:r>
            <a:r>
              <a:rPr lang="zh-CN" altLang="en-US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，</a:t>
            </a:r>
            <a:r>
              <a:rPr lang="en-US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THT</a:t>
            </a:r>
            <a:r>
              <a:rPr lang="zh-CN" altLang="en-US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）封装；</a:t>
            </a:r>
            <a:endParaRPr lang="en-US" altLang="zh-CN" sz="1800" dirty="0">
              <a:solidFill>
                <a:schemeClr val="tx2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 </a:t>
            </a:r>
            <a:r>
              <a:rPr lang="zh-CN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使用</a:t>
            </a:r>
            <a:r>
              <a:rPr lang="en-US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THT</a:t>
            </a:r>
            <a:r>
              <a:rPr lang="zh-CN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封装的元器件需要占用大量的空间，并且要为每只引脚钻一个孔，因此他们的引脚实际上占用两面的空间，而且焊点也比较大</a:t>
            </a:r>
            <a:r>
              <a:rPr lang="zh-CN" altLang="en-US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，</a:t>
            </a:r>
            <a:r>
              <a:rPr lang="zh-CN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但</a:t>
            </a:r>
            <a:r>
              <a:rPr lang="en-US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THT</a:t>
            </a:r>
            <a:r>
              <a:rPr lang="zh-CN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元器件和</a:t>
            </a:r>
            <a:r>
              <a:rPr lang="zh-CN" altLang="en-US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表面贴片式（</a:t>
            </a:r>
            <a:r>
              <a:rPr lang="en-US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SMT</a:t>
            </a:r>
            <a:r>
              <a:rPr lang="zh-CN" altLang="en-US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）</a:t>
            </a:r>
            <a:r>
              <a:rPr lang="zh-CN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元器件比起来，与</a:t>
            </a:r>
            <a:r>
              <a:rPr lang="en-US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PCB</a:t>
            </a:r>
            <a:r>
              <a:rPr lang="zh-CN" altLang="zh-CN" sz="1800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连接的构造比较好。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</a:pPr>
            <a:endParaRPr lang="en-US" altLang="zh-CN" sz="2400" b="1" dirty="0"/>
          </a:p>
          <a:p>
            <a:pPr marL="0" indent="0">
              <a:lnSpc>
                <a:spcPct val="150000"/>
              </a:lnSpc>
              <a:buFont typeface="Arial" charset="0"/>
              <a:buNone/>
            </a:pPr>
            <a:endParaRPr lang="en-US" altLang="zh-CN" sz="2400" b="1" dirty="0"/>
          </a:p>
          <a:p>
            <a:pPr marL="0" indent="0">
              <a:lnSpc>
                <a:spcPct val="150000"/>
              </a:lnSpc>
              <a:buFont typeface="Arial" charset="0"/>
              <a:buNone/>
            </a:pPr>
            <a:endParaRPr lang="en-US" altLang="zh-CN" sz="2400" b="1" dirty="0"/>
          </a:p>
          <a:p>
            <a:pPr marL="0" indent="0">
              <a:buFont typeface="Arial" charset="0"/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6006" y="1556792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通孔式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437112"/>
            <a:ext cx="3680779" cy="18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4249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800" b="1" dirty="0"/>
              <a:t>元器件封装技术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323528" y="2001908"/>
            <a:ext cx="814724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引脚焊接在与元器件同一面，不用为每个引脚的焊接而在</a:t>
            </a:r>
            <a:r>
              <a:rPr lang="en-US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PCB</a:t>
            </a:r>
            <a:r>
              <a:rPr lang="zh-CN" altLang="en-US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上钻孔，这种技术称为表面贴片式（</a:t>
            </a:r>
            <a:r>
              <a:rPr lang="en-US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Surface Mounted Technology</a:t>
            </a:r>
            <a:r>
              <a:rPr lang="zh-CN" altLang="en-US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，</a:t>
            </a:r>
            <a:r>
              <a:rPr lang="en-US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SMT</a:t>
            </a:r>
            <a:r>
              <a:rPr lang="zh-CN" altLang="en-US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）封装。</a:t>
            </a:r>
            <a:endParaRPr lang="en-US" altLang="zh-CN" dirty="0">
              <a:solidFill>
                <a:schemeClr val="tx2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SMT</a:t>
            </a:r>
            <a:r>
              <a:rPr lang="zh-CN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元器件比</a:t>
            </a:r>
            <a:r>
              <a:rPr lang="en-US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THT</a:t>
            </a:r>
            <a:r>
              <a:rPr lang="zh-CN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元器件要小，因此使用</a:t>
            </a:r>
            <a:r>
              <a:rPr lang="en-US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SMT</a:t>
            </a:r>
            <a:r>
              <a:rPr lang="zh-CN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技术的</a:t>
            </a:r>
            <a:r>
              <a:rPr lang="en-US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PCB</a:t>
            </a:r>
            <a:r>
              <a:rPr lang="zh-CN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板上元器件要密集的很多；</a:t>
            </a:r>
            <a:r>
              <a:rPr lang="en-US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SMT</a:t>
            </a:r>
            <a:r>
              <a:rPr lang="zh-CN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封装元器件也比</a:t>
            </a:r>
            <a:r>
              <a:rPr lang="en-US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THT</a:t>
            </a:r>
            <a:r>
              <a:rPr lang="zh-CN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元器件便宜，所以现今的</a:t>
            </a:r>
            <a:r>
              <a:rPr lang="en-US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PCB</a:t>
            </a:r>
            <a:r>
              <a:rPr lang="zh-CN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上大部分都是</a:t>
            </a:r>
            <a:r>
              <a:rPr lang="en-US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SMT</a:t>
            </a:r>
            <a:r>
              <a:rPr lang="zh-CN" altLang="zh-CN" dirty="0">
                <a:solidFill>
                  <a:schemeClr val="tx2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封装元器件。</a:t>
            </a:r>
          </a:p>
        </p:txBody>
      </p:sp>
      <p:sp>
        <p:nvSpPr>
          <p:cNvPr id="7" name="矩形 6"/>
          <p:cNvSpPr/>
          <p:nvPr/>
        </p:nvSpPr>
        <p:spPr>
          <a:xfrm>
            <a:off x="457200" y="1340768"/>
            <a:ext cx="1872208" cy="504056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表面贴片式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348790"/>
            <a:ext cx="3734124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49414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17.8|3.5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0.5|0.4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4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3.5|1.9|19.1|1.6|5.7|3.8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21985</TotalTime>
  <Words>3506</Words>
  <Application>Microsoft Office PowerPoint</Application>
  <PresentationFormat>全屏显示(4:3)</PresentationFormat>
  <Paragraphs>260</Paragraphs>
  <Slides>58</Slides>
  <Notes>3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Adobe 繁黑體 Std B</vt:lpstr>
      <vt:lpstr>黑体</vt:lpstr>
      <vt:lpstr>华文隶书</vt:lpstr>
      <vt:lpstr>宋体</vt:lpstr>
      <vt:lpstr>微软雅黑</vt:lpstr>
      <vt:lpstr>Arial</vt:lpstr>
      <vt:lpstr>Calibri</vt:lpstr>
      <vt:lpstr>Wingdings</vt:lpstr>
      <vt:lpstr>自定义设计方案</vt:lpstr>
      <vt:lpstr>PowerPoint 演示文稿</vt:lpstr>
      <vt:lpstr>PowerPoint 演示文稿</vt:lpstr>
      <vt:lpstr>PowerPoint 演示文稿</vt:lpstr>
      <vt:lpstr>第3章 PCB封装及设计</vt:lpstr>
      <vt:lpstr>PowerPoint 演示文稿</vt:lpstr>
      <vt:lpstr>PowerPoint 演示文稿</vt:lpstr>
      <vt:lpstr>3.1  PCB封装（Footprint）</vt:lpstr>
      <vt:lpstr>PowerPoint 演示文稿</vt:lpstr>
      <vt:lpstr>元器件封装技术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辉</dc:creator>
  <cp:lastModifiedBy>Lenovo</cp:lastModifiedBy>
  <cp:revision>682</cp:revision>
  <cp:lastPrinted>2023-04-03T11:15:10Z</cp:lastPrinted>
  <dcterms:created xsi:type="dcterms:W3CDTF">2010-04-06T01:43:18Z</dcterms:created>
  <dcterms:modified xsi:type="dcterms:W3CDTF">2024-03-12T14:48:05Z</dcterms:modified>
</cp:coreProperties>
</file>